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9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93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2A4608-25D3-4ECF-9241-107278BC748E}" v="15" dt="2026-09-17T09:09:54.0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-68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fusco" userId="f3e95c87b30fc3c5" providerId="LiveId" clId="{6D3E7B60-8B8A-4CD0-A684-C4651368167F}"/>
    <pc:docChg chg="undo custSel addSld delSld modSld">
      <pc:chgData name="maria fusco" userId="f3e95c87b30fc3c5" providerId="LiveId" clId="{6D3E7B60-8B8A-4CD0-A684-C4651368167F}" dt="2026-09-10T17:40:56.968" v="221" actId="20577"/>
      <pc:docMkLst>
        <pc:docMk/>
      </pc:docMkLst>
      <pc:sldChg chg="addSp delSp modSp mod modNotesTx">
        <pc:chgData name="maria fusco" userId="f3e95c87b30fc3c5" providerId="LiveId" clId="{6D3E7B60-8B8A-4CD0-A684-C4651368167F}" dt="2026-09-10T17:39:42.035" v="219" actId="1076"/>
        <pc:sldMkLst>
          <pc:docMk/>
          <pc:sldMk cId="47115046" sldId="256"/>
        </pc:sldMkLst>
        <pc:spChg chg="add del mod">
          <ac:chgData name="maria fusco" userId="f3e95c87b30fc3c5" providerId="LiveId" clId="{6D3E7B60-8B8A-4CD0-A684-C4651368167F}" dt="2026-09-10T17:39:36.439" v="218" actId="14100"/>
          <ac:spMkLst>
            <pc:docMk/>
            <pc:sldMk cId="47115046" sldId="256"/>
            <ac:spMk id="4" creationId="{91A9603A-D223-47EF-B35B-86424F3280CA}"/>
          </ac:spMkLst>
        </pc:spChg>
        <pc:spChg chg="mod">
          <ac:chgData name="maria fusco" userId="f3e95c87b30fc3c5" providerId="LiveId" clId="{6D3E7B60-8B8A-4CD0-A684-C4651368167F}" dt="2026-09-10T17:39:42.035" v="219" actId="1076"/>
          <ac:spMkLst>
            <pc:docMk/>
            <pc:sldMk cId="47115046" sldId="256"/>
            <ac:spMk id="5" creationId="{8FB0837F-395E-BD1D-628F-FFCE3E3C65B1}"/>
          </ac:spMkLst>
        </pc:spChg>
      </pc:sldChg>
      <pc:sldChg chg="delSp mod modNotesTx">
        <pc:chgData name="maria fusco" userId="f3e95c87b30fc3c5" providerId="LiveId" clId="{6D3E7B60-8B8A-4CD0-A684-C4651368167F}" dt="2026-09-10T17:32:13.800" v="123" actId="20577"/>
        <pc:sldMkLst>
          <pc:docMk/>
          <pc:sldMk cId="2212259390" sldId="257"/>
        </pc:sldMkLst>
      </pc:sldChg>
      <pc:sldChg chg="modNotesTx">
        <pc:chgData name="maria fusco" userId="f3e95c87b30fc3c5" providerId="LiveId" clId="{6D3E7B60-8B8A-4CD0-A684-C4651368167F}" dt="2026-09-10T17:32:42.298" v="129" actId="20577"/>
        <pc:sldMkLst>
          <pc:docMk/>
          <pc:sldMk cId="2212259390" sldId="258"/>
        </pc:sldMkLst>
      </pc:sldChg>
      <pc:sldChg chg="modNotesTx">
        <pc:chgData name="maria fusco" userId="f3e95c87b30fc3c5" providerId="LiveId" clId="{6D3E7B60-8B8A-4CD0-A684-C4651368167F}" dt="2026-09-10T17:32:48.832" v="130" actId="20577"/>
        <pc:sldMkLst>
          <pc:docMk/>
          <pc:sldMk cId="2212259390" sldId="259"/>
        </pc:sldMkLst>
      </pc:sldChg>
      <pc:sldChg chg="modSp mod modNotesTx">
        <pc:chgData name="maria fusco" userId="f3e95c87b30fc3c5" providerId="LiveId" clId="{6D3E7B60-8B8A-4CD0-A684-C4651368167F}" dt="2026-09-10T17:33:07.071" v="132" actId="20577"/>
        <pc:sldMkLst>
          <pc:docMk/>
          <pc:sldMk cId="2212259390" sldId="261"/>
        </pc:sldMkLst>
        <pc:spChg chg="mod">
          <ac:chgData name="maria fusco" userId="f3e95c87b30fc3c5" providerId="LiveId" clId="{6D3E7B60-8B8A-4CD0-A684-C4651368167F}" dt="2026-09-10T08:12:05.859" v="31" actId="255"/>
          <ac:spMkLst>
            <pc:docMk/>
            <pc:sldMk cId="2212259390" sldId="261"/>
            <ac:spMk id="2" creationId="{00000000-0000-0000-0000-000000000000}"/>
          </ac:spMkLst>
        </pc:spChg>
        <pc:spChg chg="mod">
          <ac:chgData name="maria fusco" userId="f3e95c87b30fc3c5" providerId="LiveId" clId="{6D3E7B60-8B8A-4CD0-A684-C4651368167F}" dt="2026-09-10T08:12:12.267" v="32" actId="255"/>
          <ac:spMkLst>
            <pc:docMk/>
            <pc:sldMk cId="2212259390" sldId="261"/>
            <ac:spMk id="28" creationId="{346DAB80-2018-6858-6AF4-B20ED36B96D7}"/>
          </ac:spMkLst>
        </pc:spChg>
      </pc:sldChg>
      <pc:sldChg chg="modNotesTx">
        <pc:chgData name="maria fusco" userId="f3e95c87b30fc3c5" providerId="LiveId" clId="{6D3E7B60-8B8A-4CD0-A684-C4651368167F}" dt="2026-09-10T17:33:14.307" v="133" actId="20577"/>
        <pc:sldMkLst>
          <pc:docMk/>
          <pc:sldMk cId="2212259390" sldId="262"/>
        </pc:sldMkLst>
      </pc:sldChg>
      <pc:sldChg chg="modSp mod modNotesTx">
        <pc:chgData name="maria fusco" userId="f3e95c87b30fc3c5" providerId="LiveId" clId="{6D3E7B60-8B8A-4CD0-A684-C4651368167F}" dt="2026-09-10T17:33:21.079" v="134" actId="20577"/>
        <pc:sldMkLst>
          <pc:docMk/>
          <pc:sldMk cId="2212259390" sldId="263"/>
        </pc:sldMkLst>
        <pc:spChg chg="mod">
          <ac:chgData name="maria fusco" userId="f3e95c87b30fc3c5" providerId="LiveId" clId="{6D3E7B60-8B8A-4CD0-A684-C4651368167F}" dt="2026-09-10T08:11:11.376" v="5" actId="20577"/>
          <ac:spMkLst>
            <pc:docMk/>
            <pc:sldMk cId="2212259390" sldId="263"/>
            <ac:spMk id="24" creationId="{7C84170C-E733-D43D-CAC5-D808412D5F03}"/>
          </ac:spMkLst>
        </pc:spChg>
      </pc:sldChg>
      <pc:sldChg chg="modSp mod modNotesTx">
        <pc:chgData name="maria fusco" userId="f3e95c87b30fc3c5" providerId="LiveId" clId="{6D3E7B60-8B8A-4CD0-A684-C4651368167F}" dt="2026-09-10T17:33:26.278" v="135" actId="20577"/>
        <pc:sldMkLst>
          <pc:docMk/>
          <pc:sldMk cId="2212259390" sldId="264"/>
        </pc:sldMkLst>
        <pc:spChg chg="mod">
          <ac:chgData name="maria fusco" userId="f3e95c87b30fc3c5" providerId="LiveId" clId="{6D3E7B60-8B8A-4CD0-A684-C4651368167F}" dt="2026-09-10T08:12:52.311" v="36" actId="14100"/>
          <ac:spMkLst>
            <pc:docMk/>
            <pc:sldMk cId="2212259390" sldId="264"/>
            <ac:spMk id="21" creationId="{494F23E4-46B3-C8DB-D17C-98B6A82024E9}"/>
          </ac:spMkLst>
        </pc:spChg>
        <pc:spChg chg="mod">
          <ac:chgData name="maria fusco" userId="f3e95c87b30fc3c5" providerId="LiveId" clId="{6D3E7B60-8B8A-4CD0-A684-C4651368167F}" dt="2026-09-10T08:13:20.134" v="40" actId="207"/>
          <ac:spMkLst>
            <pc:docMk/>
            <pc:sldMk cId="2212259390" sldId="264"/>
            <ac:spMk id="23" creationId="{79371987-6FA6-1891-6DEA-1676DB0551BE}"/>
          </ac:spMkLst>
        </pc:spChg>
      </pc:sldChg>
      <pc:sldChg chg="addSp modSp mod modNotesTx">
        <pc:chgData name="maria fusco" userId="f3e95c87b30fc3c5" providerId="LiveId" clId="{6D3E7B60-8B8A-4CD0-A684-C4651368167F}" dt="2026-09-10T17:40:56.968" v="221" actId="20577"/>
        <pc:sldMkLst>
          <pc:docMk/>
          <pc:sldMk cId="2212259390" sldId="265"/>
        </pc:sldMkLst>
        <pc:spChg chg="mod">
          <ac:chgData name="maria fusco" userId="f3e95c87b30fc3c5" providerId="LiveId" clId="{6D3E7B60-8B8A-4CD0-A684-C4651368167F}" dt="2026-09-10T17:40:47.409" v="220" actId="1076"/>
          <ac:spMkLst>
            <pc:docMk/>
            <pc:sldMk cId="2212259390" sldId="265"/>
            <ac:spMk id="11" creationId="{273995E2-6533-4A59-AE21-17FBB37F5992}"/>
          </ac:spMkLst>
        </pc:spChg>
        <pc:spChg chg="mod">
          <ac:chgData name="maria fusco" userId="f3e95c87b30fc3c5" providerId="LiveId" clId="{6D3E7B60-8B8A-4CD0-A684-C4651368167F}" dt="2026-09-10T17:40:56.968" v="221" actId="20577"/>
          <ac:spMkLst>
            <pc:docMk/>
            <pc:sldMk cId="2212259390" sldId="265"/>
            <ac:spMk id="17" creationId="{3DAFBDDC-D82D-4AEC-AA25-C4EFFBEC585D}"/>
          </ac:spMkLst>
        </pc:spChg>
        <pc:spChg chg="mod">
          <ac:chgData name="maria fusco" userId="f3e95c87b30fc3c5" providerId="LiveId" clId="{6D3E7B60-8B8A-4CD0-A684-C4651368167F}" dt="2026-09-10T17:34:22.173" v="137" actId="1076"/>
          <ac:spMkLst>
            <pc:docMk/>
            <pc:sldMk cId="2212259390" sldId="265"/>
            <ac:spMk id="18" creationId="{529C2A2B-6717-43E4-9B8F-B97592FB969A}"/>
          </ac:spMkLst>
        </pc:spChg>
        <pc:spChg chg="mod">
          <ac:chgData name="maria fusco" userId="f3e95c87b30fc3c5" providerId="LiveId" clId="{6D3E7B60-8B8A-4CD0-A684-C4651368167F}" dt="2026-09-10T17:34:25.807" v="138" actId="1076"/>
          <ac:spMkLst>
            <pc:docMk/>
            <pc:sldMk cId="2212259390" sldId="265"/>
            <ac:spMk id="19" creationId="{6B50B1F7-9F70-40EE-81A1-CDEDFA45AF6E}"/>
          </ac:spMkLst>
        </pc:spChg>
        <pc:spChg chg="add mod">
          <ac:chgData name="maria fusco" userId="f3e95c87b30fc3c5" providerId="LiveId" clId="{6D3E7B60-8B8A-4CD0-A684-C4651368167F}" dt="2026-09-10T17:36:17.397" v="192" actId="207"/>
          <ac:spMkLst>
            <pc:docMk/>
            <pc:sldMk cId="2212259390" sldId="265"/>
            <ac:spMk id="21" creationId="{FDCCC2DA-378F-A6B2-F713-F6D492BF152A}"/>
          </ac:spMkLst>
        </pc:spChg>
      </pc:sldChg>
      <pc:sldChg chg="addSp delSp modSp add mod modNotesTx">
        <pc:chgData name="maria fusco" userId="f3e95c87b30fc3c5" providerId="LiveId" clId="{6D3E7B60-8B8A-4CD0-A684-C4651368167F}" dt="2026-09-10T17:37:16.651" v="196" actId="20577"/>
        <pc:sldMkLst>
          <pc:docMk/>
          <pc:sldMk cId="777415401" sldId="266"/>
        </pc:sldMkLst>
        <pc:spChg chg="add mod">
          <ac:chgData name="maria fusco" userId="f3e95c87b30fc3c5" providerId="LiveId" clId="{6D3E7B60-8B8A-4CD0-A684-C4651368167F}" dt="2026-09-10T17:36:34.427" v="193" actId="1076"/>
          <ac:spMkLst>
            <pc:docMk/>
            <pc:sldMk cId="777415401" sldId="266"/>
            <ac:spMk id="24" creationId="{BAE2687B-A410-88DE-AC23-DC2843A43920}"/>
          </ac:spMkLst>
        </pc:spChg>
      </pc:sldChg>
      <pc:sldChg chg="addSp delSp modSp mod modNotesTx">
        <pc:chgData name="maria fusco" userId="f3e95c87b30fc3c5" providerId="LiveId" clId="{6D3E7B60-8B8A-4CD0-A684-C4651368167F}" dt="2026-09-10T17:37:06.314" v="195" actId="20577"/>
        <pc:sldMkLst>
          <pc:docMk/>
          <pc:sldMk cId="2212259390" sldId="267"/>
        </pc:sldMkLst>
        <pc:spChg chg="mod">
          <ac:chgData name="maria fusco" userId="f3e95c87b30fc3c5" providerId="LiveId" clId="{6D3E7B60-8B8A-4CD0-A684-C4651368167F}" dt="2026-09-10T17:23:24.971" v="118" actId="1076"/>
          <ac:spMkLst>
            <pc:docMk/>
            <pc:sldMk cId="2212259390" sldId="267"/>
            <ac:spMk id="5" creationId="{7925F519-88DA-499F-891E-B7EA7C09E0A8}"/>
          </ac:spMkLst>
        </pc:spChg>
        <pc:spChg chg="add del mod">
          <ac:chgData name="maria fusco" userId="f3e95c87b30fc3c5" providerId="LiveId" clId="{6D3E7B60-8B8A-4CD0-A684-C4651368167F}" dt="2026-09-10T17:23:29.889" v="119" actId="1076"/>
          <ac:spMkLst>
            <pc:docMk/>
            <pc:sldMk cId="2212259390" sldId="267"/>
            <ac:spMk id="6" creationId="{D2F17886-2DDA-4521-9DE9-988E99CF9556}"/>
          </ac:spMkLst>
        </pc:spChg>
        <pc:spChg chg="mod">
          <ac:chgData name="maria fusco" userId="f3e95c87b30fc3c5" providerId="LiveId" clId="{6D3E7B60-8B8A-4CD0-A684-C4651368167F}" dt="2026-09-10T17:23:32.835" v="120" actId="1076"/>
          <ac:spMkLst>
            <pc:docMk/>
            <pc:sldMk cId="2212259390" sldId="267"/>
            <ac:spMk id="7" creationId="{2C56B55E-35B3-4253-A123-86EB9F9E9F5D}"/>
          </ac:spMkLst>
        </pc:spChg>
        <pc:spChg chg="mod">
          <ac:chgData name="maria fusco" userId="f3e95c87b30fc3c5" providerId="LiveId" clId="{6D3E7B60-8B8A-4CD0-A684-C4651368167F}" dt="2026-09-10T17:23:39.854" v="121" actId="1076"/>
          <ac:spMkLst>
            <pc:docMk/>
            <pc:sldMk cId="2212259390" sldId="267"/>
            <ac:spMk id="8" creationId="{4453FAED-A971-4894-81D1-3E31B7E88181}"/>
          </ac:spMkLst>
        </pc:spChg>
        <pc:spChg chg="mod">
          <ac:chgData name="maria fusco" userId="f3e95c87b30fc3c5" providerId="LiveId" clId="{6D3E7B60-8B8A-4CD0-A684-C4651368167F}" dt="2026-09-10T17:23:10.052" v="114" actId="1076"/>
          <ac:spMkLst>
            <pc:docMk/>
            <pc:sldMk cId="2212259390" sldId="267"/>
            <ac:spMk id="9" creationId="{B8ED4995-A292-408D-B9CE-C561FCBACB6D}"/>
          </ac:spMkLst>
        </pc:spChg>
        <pc:spChg chg="mod">
          <ac:chgData name="maria fusco" userId="f3e95c87b30fc3c5" providerId="LiveId" clId="{6D3E7B60-8B8A-4CD0-A684-C4651368167F}" dt="2026-09-10T17:23:03.622" v="113" actId="1076"/>
          <ac:spMkLst>
            <pc:docMk/>
            <pc:sldMk cId="2212259390" sldId="267"/>
            <ac:spMk id="10" creationId="{F8D7896D-5DCD-47E0-86B1-ABBC1AC2CA82}"/>
          </ac:spMkLst>
        </pc:spChg>
        <pc:spChg chg="mod">
          <ac:chgData name="maria fusco" userId="f3e95c87b30fc3c5" providerId="LiveId" clId="{6D3E7B60-8B8A-4CD0-A684-C4651368167F}" dt="2026-09-10T17:22:57.149" v="112" actId="1076"/>
          <ac:spMkLst>
            <pc:docMk/>
            <pc:sldMk cId="2212259390" sldId="267"/>
            <ac:spMk id="11" creationId="{EF9A3E32-7FF3-4237-A180-11046889EA54}"/>
          </ac:spMkLst>
        </pc:spChg>
        <pc:spChg chg="mod">
          <ac:chgData name="maria fusco" userId="f3e95c87b30fc3c5" providerId="LiveId" clId="{6D3E7B60-8B8A-4CD0-A684-C4651368167F}" dt="2026-09-10T17:22:53.572" v="111" actId="1076"/>
          <ac:spMkLst>
            <pc:docMk/>
            <pc:sldMk cId="2212259390" sldId="267"/>
            <ac:spMk id="12" creationId="{8C7CC266-A0F6-474E-BBE4-805A235D613D}"/>
          </ac:spMkLst>
        </pc:spChg>
        <pc:spChg chg="mod">
          <ac:chgData name="maria fusco" userId="f3e95c87b30fc3c5" providerId="LiveId" clId="{6D3E7B60-8B8A-4CD0-A684-C4651368167F}" dt="2026-09-10T17:23:21.273" v="117" actId="1076"/>
          <ac:spMkLst>
            <pc:docMk/>
            <pc:sldMk cId="2212259390" sldId="267"/>
            <ac:spMk id="13" creationId="{BF368976-3450-4E48-9FED-3D879CA772AA}"/>
          </ac:spMkLst>
        </pc:spChg>
        <pc:spChg chg="mod">
          <ac:chgData name="maria fusco" userId="f3e95c87b30fc3c5" providerId="LiveId" clId="{6D3E7B60-8B8A-4CD0-A684-C4651368167F}" dt="2026-09-10T17:23:13.405" v="115" actId="1076"/>
          <ac:spMkLst>
            <pc:docMk/>
            <pc:sldMk cId="2212259390" sldId="267"/>
            <ac:spMk id="14" creationId="{F5D4704F-8399-4054-ADA9-1022E045545C}"/>
          </ac:spMkLst>
        </pc:spChg>
        <pc:spChg chg="mod">
          <ac:chgData name="maria fusco" userId="f3e95c87b30fc3c5" providerId="LiveId" clId="{6D3E7B60-8B8A-4CD0-A684-C4651368167F}" dt="2026-09-10T17:23:16.447" v="116" actId="1076"/>
          <ac:spMkLst>
            <pc:docMk/>
            <pc:sldMk cId="2212259390" sldId="267"/>
            <ac:spMk id="15" creationId="{FD0B6EA2-F6D4-4EEE-8EC0-E74B8907A44D}"/>
          </ac:spMkLst>
        </pc:spChg>
        <pc:spChg chg="mod">
          <ac:chgData name="maria fusco" userId="f3e95c87b30fc3c5" providerId="LiveId" clId="{6D3E7B60-8B8A-4CD0-A684-C4651368167F}" dt="2026-09-10T17:22:48.298" v="110" actId="1076"/>
          <ac:spMkLst>
            <pc:docMk/>
            <pc:sldMk cId="2212259390" sldId="267"/>
            <ac:spMk id="16" creationId="{2EB457B9-FCA3-41B4-8A41-EB72172304FE}"/>
          </ac:spMkLst>
        </pc:spChg>
        <pc:spChg chg="mod">
          <ac:chgData name="maria fusco" userId="f3e95c87b30fc3c5" providerId="LiveId" clId="{6D3E7B60-8B8A-4CD0-A684-C4651368167F}" dt="2026-09-10T17:22:16.406" v="104" actId="1076"/>
          <ac:spMkLst>
            <pc:docMk/>
            <pc:sldMk cId="2212259390" sldId="267"/>
            <ac:spMk id="17" creationId="{20A13296-76BB-4C25-9E2C-55EA7BBF2B5C}"/>
          </ac:spMkLst>
        </pc:spChg>
        <pc:spChg chg="mod">
          <ac:chgData name="maria fusco" userId="f3e95c87b30fc3c5" providerId="LiveId" clId="{6D3E7B60-8B8A-4CD0-A684-C4651368167F}" dt="2026-09-10T17:22:07.518" v="103" actId="1076"/>
          <ac:spMkLst>
            <pc:docMk/>
            <pc:sldMk cId="2212259390" sldId="267"/>
            <ac:spMk id="18" creationId="{651997B9-389C-4E96-B8D4-376B915F6BDB}"/>
          </ac:spMkLst>
        </pc:spChg>
        <pc:spChg chg="mod">
          <ac:chgData name="maria fusco" userId="f3e95c87b30fc3c5" providerId="LiveId" clId="{6D3E7B60-8B8A-4CD0-A684-C4651368167F}" dt="2026-09-10T17:22:02.102" v="102" actId="1076"/>
          <ac:spMkLst>
            <pc:docMk/>
            <pc:sldMk cId="2212259390" sldId="267"/>
            <ac:spMk id="19" creationId="{59572602-3680-4E67-92DB-D01C69E12E95}"/>
          </ac:spMkLst>
        </pc:spChg>
        <pc:spChg chg="add del mod">
          <ac:chgData name="maria fusco" userId="f3e95c87b30fc3c5" providerId="LiveId" clId="{6D3E7B60-8B8A-4CD0-A684-C4651368167F}" dt="2026-09-10T17:21:57.040" v="100" actId="1076"/>
          <ac:spMkLst>
            <pc:docMk/>
            <pc:sldMk cId="2212259390" sldId="267"/>
            <ac:spMk id="20" creationId="{AB32D99F-2FF4-4F6B-963F-A731D2292CA4}"/>
          </ac:spMkLst>
        </pc:spChg>
      </pc:sldChg>
      <pc:sldChg chg="modSp mod modNotesTx">
        <pc:chgData name="maria fusco" userId="f3e95c87b30fc3c5" providerId="LiveId" clId="{6D3E7B60-8B8A-4CD0-A684-C4651368167F}" dt="2026-09-10T17:32:54.700" v="131" actId="20577"/>
        <pc:sldMkLst>
          <pc:docMk/>
          <pc:sldMk cId="448986236" sldId="269"/>
        </pc:sldMkLst>
        <pc:spChg chg="mod">
          <ac:chgData name="maria fusco" userId="f3e95c87b30fc3c5" providerId="LiveId" clId="{6D3E7B60-8B8A-4CD0-A684-C4651368167F}" dt="2026-09-10T08:11:48.637" v="30" actId="255"/>
          <ac:spMkLst>
            <pc:docMk/>
            <pc:sldMk cId="448986236" sldId="269"/>
            <ac:spMk id="3" creationId="{1AFC014E-35B8-4653-AF80-F39684ACCD9B}"/>
          </ac:spMkLst>
        </pc:spChg>
      </pc:sldChg>
      <pc:sldChg chg="modSp add mod">
        <pc:chgData name="maria fusco" userId="f3e95c87b30fc3c5" providerId="LiveId" clId="{6D3E7B60-8B8A-4CD0-A684-C4651368167F}" dt="2026-09-10T17:16:39.499" v="68" actId="1076"/>
        <pc:sldMkLst>
          <pc:docMk/>
          <pc:sldMk cId="1745545523" sldId="293"/>
        </pc:sldMkLst>
        <pc:spChg chg="mod">
          <ac:chgData name="maria fusco" userId="f3e95c87b30fc3c5" providerId="LiveId" clId="{6D3E7B60-8B8A-4CD0-A684-C4651368167F}" dt="2026-09-10T17:16:39.499" v="68" actId="1076"/>
          <ac:spMkLst>
            <pc:docMk/>
            <pc:sldMk cId="1745545523" sldId="293"/>
            <ac:spMk id="3" creationId="{7F1CCB64-8231-435F-87C9-78C908E3938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0" kern="1200" dirty="0">
                <a:effectLst/>
              </a:rPr>
              <a:t>Buongiorno. Il contributo che presento riguarda il weight </a:t>
            </a:r>
            <a:r>
              <a:rPr lang="it-IT" sz="1200" b="0" i="0" kern="1200" dirty="0" err="1">
                <a:effectLst/>
              </a:rPr>
              <a:t>bias</a:t>
            </a:r>
            <a:r>
              <a:rPr lang="it-IT" sz="1200" b="0" i="0" kern="1200" dirty="0">
                <a:effectLst/>
              </a:rPr>
              <a:t> e il modo in cui il peso corporeo può entrare nel ragionamento professionale, nella relazione assistenziale e, in alcuni casi, nelle decisioni di cura.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 dirty="0">
                <a:effectLst/>
              </a:rPr>
              <a:t>Il punto di partenza è semplice: la persona viene prima del peso. L’obiettivo non è negare la rilevanza clinica dell’obesità, ma capire quando il peso rischia di diventare una chiave interpretativa troppo dominante.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0" kern="1200" dirty="0">
                <a:effectLst/>
              </a:rPr>
              <a:t>Il tema nasce anche dal mio percorso professionale, tra chirurgia e pneumologia, che mi ha permesso di osservare la persona con obesità in momenti diversi del percorso di cura. Da qui nasce la domanda: quanto il peso può influenzare ciò che vediamo, ciò che presumiamo e il modo in cui costruiamo l'assistenza?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0" kern="1200" dirty="0">
                <a:effectLst/>
              </a:rPr>
              <a:t>Parto da un dato della nostra pratica. Abbiamo analizzato 166 polisonnografie; 87 riguardavano pazienti con obesità e 70 presentavano una diagnosi di OSAS.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 dirty="0">
                <a:effectLst/>
              </a:rPr>
              <a:t>La distribuzione comprende 26 forme lievi, 25 moderate e 19 gravi. La relazione tra BMI e AHI è positiva e statisticamente significativa, ma debole: rho 0,24, p 0,002.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 dirty="0">
                <a:effectLst/>
              </a:rPr>
              <a:t>Il messaggio, quindi, non è che il peso non conti. Il peso contribuisce al quadro clinico, ma da solo non ne descrive la complessità. Ed è proprio qui che il tema del </a:t>
            </a:r>
            <a:r>
              <a:rPr lang="it-IT" sz="1200" b="0" i="0" kern="1200" dirty="0" err="1">
                <a:effectLst/>
              </a:rPr>
              <a:t>bias</a:t>
            </a:r>
            <a:r>
              <a:rPr lang="it-IT" sz="1200" b="0" i="0" kern="1200" dirty="0">
                <a:effectLst/>
              </a:rPr>
              <a:t> diventa rilevante: quando un dato immediatamente visibile diventa la spiegazione principale della persona e dei suoi bisogni.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0" kern="1200" dirty="0">
                <a:effectLst/>
              </a:rPr>
              <a:t>Per orientarsi è utile distinguere tre concetti. Il weight </a:t>
            </a:r>
            <a:r>
              <a:rPr lang="it-IT" sz="1200" b="0" i="0" kern="1200" dirty="0" err="1">
                <a:effectLst/>
              </a:rPr>
              <a:t>bias</a:t>
            </a:r>
            <a:r>
              <a:rPr lang="it-IT" sz="1200" b="0" i="0" kern="1200" dirty="0">
                <a:effectLst/>
              </a:rPr>
              <a:t> riguarda credenze, atteggiamenti e giudizi negativi associati al peso. Lo stigma riguarda la svalutazione sociale della persona e della sua esperienza. La discriminazione è il livello in cui questi atteggiamenti possono tradursi in comportamenti, decisioni o condizioni di cura meno eque.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 dirty="0">
                <a:effectLst/>
              </a:rPr>
              <a:t>Un elemento centrale è che il </a:t>
            </a:r>
            <a:r>
              <a:rPr lang="it-IT" sz="1200" b="0" i="0" kern="1200" dirty="0" err="1">
                <a:effectLst/>
              </a:rPr>
              <a:t>bias</a:t>
            </a:r>
            <a:r>
              <a:rPr lang="it-IT" sz="1200" b="0" i="0" kern="1200" dirty="0">
                <a:effectLst/>
              </a:rPr>
              <a:t> può operare anche senza una volontà discriminatoria. Può manifestarsi attraverso automatismi, aspettative e attribuzioni che entrano nel ragionamento clinico.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1B4D0-1A99-51FF-BD96-9F1FAE4BC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B801E-49FB-DEB5-3E04-C2BCB1FBCA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403145-9EF6-3805-1CEB-F9E3900F2A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0" kern="1200" dirty="0">
                <a:effectLst/>
              </a:rPr>
              <a:t>La revisione comprende 11 studi primari, selezionati attraverso il percorso riportato nel PRISMA. Accanto a questi abbiamo utilizzato 10 contributi integrativi per interpretare i risultati e le implicazioni per la pratica, soprattutto su formazione e riflessività, esperienza assistenziale e modelli di cura. Gli 11 studi primari costituiscono il corpus della revisione; i contributi integrativi servono alla discussione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F8022-5D86-1633-A181-74DAC295754E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448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0" kern="1200" dirty="0">
                <a:effectLst/>
              </a:rPr>
              <a:t>Uno dei passaggi più interessanti riguarda la controllabilità percepita dell’obesità.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 dirty="0">
                <a:effectLst/>
              </a:rPr>
              <a:t>Nello studio riportato vengono utilizzate due scale. La ATOP, </a:t>
            </a:r>
            <a:r>
              <a:rPr lang="it-IT" sz="1200" b="0" i="0" kern="1200" dirty="0" err="1">
                <a:effectLst/>
              </a:rPr>
              <a:t>Attitudes</a:t>
            </a:r>
            <a:r>
              <a:rPr lang="it-IT" sz="1200" b="0" i="0" kern="1200" dirty="0">
                <a:effectLst/>
              </a:rPr>
              <a:t> Toward Obese Persons Scale, misura gli atteggiamenti verso le persone con obesità. La BAOP, </a:t>
            </a:r>
            <a:r>
              <a:rPr lang="it-IT" sz="1200" b="0" i="0" kern="1200" dirty="0" err="1">
                <a:effectLst/>
              </a:rPr>
              <a:t>Beliefs</a:t>
            </a:r>
            <a:r>
              <a:rPr lang="it-IT" sz="1200" b="0" i="0" kern="1200" dirty="0">
                <a:effectLst/>
              </a:rPr>
              <a:t> About Obese Persons Scale, esplora invece quanto l’obesità venga attribuita al controllo individuale.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 dirty="0">
                <a:effectLst/>
              </a:rPr>
              <a:t>Il dato che ci interessa riguarda la BAOP: il punteggio medio è 18,34 nei medici e 20,41 negli infermieri, con una differenza significativa, p 0,04. Un punteggio più elevato indica una minore attribuzione dell’obesità al controllo personale.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 dirty="0">
                <a:effectLst/>
              </a:rPr>
              <a:t>Quindi, in questo studio, gli infermieri mostrano una minore tendenza rispetto ai medici ad attribuire l’obesità al completo controllo individuale. Non significa necessariamente “meno </a:t>
            </a:r>
            <a:r>
              <a:rPr lang="it-IT" sz="1200" b="0" i="0" kern="1200" dirty="0" err="1">
                <a:effectLst/>
              </a:rPr>
              <a:t>bias</a:t>
            </a:r>
            <a:r>
              <a:rPr lang="it-IT" sz="1200" b="0" i="0" kern="1200" dirty="0">
                <a:effectLst/>
              </a:rPr>
              <a:t>” in senso generale, ma suggerisce una diversa lettura della controllabilità della condizione.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0" kern="1200" dirty="0">
                <a:effectLst/>
              </a:rPr>
              <a:t>Lo studio di Serjeant e colleghi rende molto visibile come possano formarsi le inferenze nel ragionamento clinico. Si tratta di uno studio qualitativo esplorativo condotto in </a:t>
            </a:r>
            <a:r>
              <a:rPr lang="it-IT" sz="1200" b="0" i="0" kern="1200" dirty="0" err="1">
                <a:effectLst/>
              </a:rPr>
              <a:t>primary</a:t>
            </a:r>
            <a:r>
              <a:rPr lang="it-IT" sz="1200" b="0" i="0" kern="1200" dirty="0">
                <a:effectLst/>
              </a:rPr>
              <a:t> care nel Regno Unito su 20 professionisti, 11 infermieri e 9 medici di medicina generale. Ai partecipanti venivano presentate vignette con pochissime informazioni: fotografia, nome, età e BMI, e veniva chiesto di descrivere le prime impressioni sul paziente.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 dirty="0">
                <a:effectLst/>
              </a:rPr>
              <a:t>Dall'analisi con Framework Method emergono cinque aree: valutazione visiva, fattori interni presunti, fattori esterni presunti, possibili fattori clinici e possibili conseguenze cliniche. Il dato interessante è che, a partire da pochi elementi osservabili, comparivano rapidamente ipotesi su alimentazione, attività fisica, motivazione, condizioni sociali e cultura: informazioni che non erano state fornite nella vignetta.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 dirty="0">
                <a:effectLst/>
              </a:rPr>
              <a:t>Gli autori interpretano questo processo come una forma di pattern </a:t>
            </a:r>
            <a:r>
              <a:rPr lang="it-IT" sz="1200" b="0" i="0" kern="1200" dirty="0" err="1">
                <a:effectLst/>
              </a:rPr>
              <a:t>recognition</a:t>
            </a:r>
            <a:r>
              <a:rPr lang="it-IT" sz="1200" b="0" i="0" kern="1200" dirty="0">
                <a:effectLst/>
              </a:rPr>
              <a:t>, cioè una scorciatoia cognitiva normalmente utile nel ragionamento clinico. Il problema non è formulare ipotesi: il rischio nasce quando un'ipotesi non verificata viene trattata come se fosse già un dato certo e comincia a orientare domande, giudizi e decisioni.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 dirty="0">
                <a:effectLst/>
              </a:rPr>
              <a:t>Per questo la riflessività è centrale: distinguere ciò che osserviamo da ciò che inferiamo e da ciò che attribuiamo alla persona. È importante anche ricordare il limite dello studio: le vignette mostrano il processo di inferenza, ma non dimostrano direttamente che questo abbia prodotto comportamenti discriminatori o </a:t>
            </a:r>
            <a:r>
              <a:rPr lang="it-IT" sz="1200" b="0" i="0" kern="1200" dirty="0" err="1">
                <a:effectLst/>
              </a:rPr>
              <a:t>outcome</a:t>
            </a:r>
            <a:r>
              <a:rPr lang="it-IT" sz="1200" b="0" i="0" kern="1200" dirty="0">
                <a:effectLst/>
              </a:rPr>
              <a:t> clinici peggiori.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0" kern="1200" dirty="0">
                <a:effectLst/>
              </a:rPr>
              <a:t>Seymour e West mostrano due passaggi complementari.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 dirty="0">
                <a:effectLst/>
              </a:rPr>
              <a:t>Seymour evidenzia che, nei professionisti con livelli più elevati di weight </a:t>
            </a:r>
            <a:r>
              <a:rPr lang="it-IT" sz="1200" b="0" i="0" kern="1200" dirty="0" err="1">
                <a:effectLst/>
              </a:rPr>
              <a:t>bias</a:t>
            </a:r>
            <a:r>
              <a:rPr lang="it-IT" sz="1200" b="0" i="0" kern="1200" dirty="0">
                <a:effectLst/>
              </a:rPr>
              <a:t>, la risposta tende a essere maggiormente centrata sul peso: compaiono più raccomandazioni su dieta ed esercizio e maggiore enfasi sul dimagrimento.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 dirty="0">
                <a:effectLst/>
              </a:rPr>
              <a:t>Questo non dimostra di per sé un errore clinico, ma suggerisce il rischio che il peso acquisisca un ruolo sproporzionato nell’interpretazione del problema.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 dirty="0">
                <a:effectLst/>
              </a:rPr>
              <a:t>West aggiunge un elemento importante: l’approccio olistico viene giudicato il più appropriato nei diversi contesti. Il messaggio non è quindi evitare il tema del peso, ma chiedersi quando sia realmente pertinente e come affrontarlo in modo contestualizzato, rispettoso e personalizzato.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0" kern="1200" dirty="0">
                <a:effectLst/>
              </a:rPr>
              <a:t>Il </a:t>
            </a:r>
            <a:r>
              <a:rPr lang="it-IT" sz="1200" b="0" i="0" kern="1200" dirty="0" err="1">
                <a:effectLst/>
              </a:rPr>
              <a:t>bias</a:t>
            </a:r>
            <a:r>
              <a:rPr lang="it-IT" sz="1200" b="0" i="0" kern="1200" dirty="0">
                <a:effectLst/>
              </a:rPr>
              <a:t> non riguarda soltanto linguaggio e atteggiamenti. Anche l’ambiente comunica chi è stato previsto dal sistema di cura.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 dirty="0">
                <a:effectLst/>
              </a:rPr>
              <a:t>Negli studi richiamati emergono criticità concrete: assenza di deambulatori specifici nel 27,1% dei casi, assenza di sollevatori nel 18,1% e rapporto personale-pazienti giudicato medio o insufficiente nel 78%.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 dirty="0">
                <a:effectLst/>
              </a:rPr>
              <a:t>Questi dati spostano il tema dal singolo professionista anche all’organizzazione. Se spazi, ausili, tempo e risorse non sono adeguati, una parte della difficoltà assistenziale può dipendere dal contesto e non dalla persona.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 dirty="0">
                <a:effectLst/>
              </a:rPr>
              <a:t>Il contesto organizzativo, quindi, non è neutro: può facilitare oppure ostacolare cure eque e sicure.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0" kern="1200" dirty="0">
                <a:effectLst/>
              </a:rPr>
              <a:t>Mettendo insieme i risultati, possiamo descrivere una possibile sequenza: lo stereotipo può influenzare il modo in cui interpretiamo la persona; questo può ridurre ascolto e personalizzazione; la relazione può diventare meno efficace e la fiducia può diminuire.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 dirty="0">
                <a:effectLst/>
              </a:rPr>
              <a:t>La letteratura descrive anche possibili conseguenze sull’accesso alle cure, come rinvio, ricerca di altri professionisti o evitamento dei servizi, e conseguenze psicologiche come vergogna, ansia, insoddisfazione corporea e stigma interiorizzato.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 dirty="0">
                <a:effectLst/>
              </a:rPr>
              <a:t>È però importante mantenere una cautela metodologica: le evidenze sono più solide sui processi relazionali e assistenziali, mentre sono più limitate sugli </a:t>
            </a:r>
            <a:r>
              <a:rPr lang="it-IT" sz="1200" b="0" i="0" kern="1200" dirty="0" err="1">
                <a:effectLst/>
              </a:rPr>
              <a:t>outcome</a:t>
            </a:r>
            <a:r>
              <a:rPr lang="it-IT" sz="1200" b="0" i="0" kern="1200" dirty="0">
                <a:effectLst/>
              </a:rPr>
              <a:t> clinici direttamente misurati. Per questo parlerei di associazioni e possibili conseguenze, non di una catena causale dimostrata.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0" kern="1200" dirty="0">
                <a:effectLst/>
              </a:rPr>
              <a:t>Chiudo con quattro parole.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 dirty="0">
                <a:effectLst/>
              </a:rPr>
              <a:t>Complessità: l’obesità non può essere ridotta ai comportamenti individuali. Riflessività: uno stereotipo può trasformare un’ipotesi in una certezza. Relazione: ascolto e linguaggio rispettoso possono proteggere fiducia e accesso alle cure. Accessibilità: ambienti e procedure devono poter accogliere ogni corpo in sicurezza.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 dirty="0">
                <a:effectLst/>
              </a:rPr>
              <a:t>Ridurre il weight </a:t>
            </a:r>
            <a:r>
              <a:rPr lang="it-IT" sz="1200" b="0" i="0" kern="1200" dirty="0" err="1">
                <a:effectLst/>
              </a:rPr>
              <a:t>bias</a:t>
            </a:r>
            <a:r>
              <a:rPr lang="it-IT" sz="1200" b="0" i="0" kern="1200" dirty="0">
                <a:effectLst/>
              </a:rPr>
              <a:t> significa quindi proteggere la qualità del ragionamento clinico, della relazione e dell’organizzazione dell’assistenza.</a:t>
            </a:r>
            <a:br>
              <a:rPr lang="it-IT" dirty="0"/>
            </a:br>
            <a:br>
              <a:rPr lang="it-IT" dirty="0"/>
            </a:br>
            <a:r>
              <a:rPr lang="it-IT" sz="1200" b="0" i="0" kern="1200">
                <a:effectLst/>
              </a:rPr>
              <a:t>La persona viene prima del peso.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>
              <a:buNone/>
            </a:pPr>
            <a:r>
              <a:t>Fare clic sull'icona per inserire un'immagine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fld id="{54DB44FF-F9B4-4E5D-9888-DD07079D4562}" type="datetime1">
              <a:t>17/09/2026</a:t>
            </a:fld>
            <a:endParaRPr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  <a:r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None/>
            </a:pPr>
            <a:fld id="{3A98EE3D-8CD1-4C3F-BD1C-C98C9596463C}" type="slidenum">
              <a:t>‹N›</a:t>
            </a:fld>
            <a:endParaRPr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7702B07-E6A5-45AE-A286-C762B7828F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>
              <a:buNone/>
            </a:pPr>
            <a:r>
              <a:t>Fare clic per modificare lo stile del sottotitolo dello schema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F9E05EA-D08A-478F-A36B-F574EAB785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buNone/>
              <a:defRPr sz="5400" b="1" spc="-50" baseline="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r>
              <a:t>Fare clic per modificare lo stile del titolo dello schema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>
            <a:spLocks noGrp="1"/>
          </p:cNvSpPr>
          <p:nvPr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>
            <a:spLocks noGrp="1"/>
          </p:cNvSpPr>
          <p:nvPr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fld id="{C3F388D4-15DF-446A-91AA-72876CD48301}" type="datetime1">
              <a:t>17/09/2026</a:t>
            </a:fld>
            <a:endParaRPr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  <a:r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None/>
            </a:pPr>
            <a:fld id="{3A98EE3D-8CD1-4C3F-BD1C-C98C9596463C}" type="slidenum">
              <a:t>‹N›</a:t>
            </a:fld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5389790-B2D7-454B-8E18-535B2DF301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buNone/>
              <a:defRPr sz="6000" b="1" spc="-50" baseline="0">
                <a:solidFill>
                  <a:srgbClr val="374D81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r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EDD0B04-7837-47BA-A618-A8E23BBF99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  <a:ea typeface="+mn-lt"/>
                <a:cs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>
              <a:buNone/>
            </a:pPr>
            <a:r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>
            <a:spLocks noGrp="1"/>
          </p:cNvSpPr>
          <p:nvPr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0E2388-C04B-40FF-B28D-8E275FC3C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DB1CDF9-C647-4C7D-935D-55A087824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fld id="{74542C42-F0C8-417A-980A-09B6C1CD6C24}" type="datetime1">
              <a:t>17/09/2026</a:t>
            </a:fld>
            <a:endParaRPr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  <a:r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None/>
            </a:pPr>
            <a:fld id="{3A98EE3D-8CD1-4C3F-BD1C-C98C9596463C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>
            <a:spLocks noGrp="1"/>
          </p:cNvSpPr>
          <p:nvPr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fld id="{01D72669-6745-4AA0-A173-7F6CEB97CF08}" type="datetime1">
              <a:t>17/09/2026</a:t>
            </a:fld>
            <a:endParaRPr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r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fld id="{3A98EE3D-8CD1-4C3F-BD1C-C98C9596463C}" type="slidenum">
              <a:t>‹N›</a:t>
            </a:fld>
            <a:endParaRPr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6311900" cy="6858000"/>
          </a:xfrm>
        </p:spPr>
        <p:txBody>
          <a:bodyPr/>
          <a:lstStyle/>
          <a:p>
            <a:pPr>
              <a:buNone/>
            </a:pPr>
            <a:r>
              <a:t>Fare clic sull'icona per inserire un'immagine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>
            <a:spLocks noGrp="1"/>
          </p:cNvSpPr>
          <p:nvPr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>
              <a:buNone/>
            </a:pPr>
            <a:endParaRPr sz="140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0F79394-1D03-4E8B-98CD-A1A549893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buNone/>
              <a:defRPr sz="4800" b="1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r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30D018D-1CF8-4761-8F6A-C99B1DD71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anchor="t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>
            <a:spLocks noGrp="1"/>
          </p:cNvSpPr>
          <p:nvPr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fld id="{081A99FD-A18D-4AC6-92B0-69E29E35743B}" type="datetime1">
              <a:t>17/09/2026</a:t>
            </a:fld>
            <a:endParaRPr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r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fld id="{3A98EE3D-8CD1-4C3F-BD1C-C98C9596463C}" type="slidenum">
              <a:t>‹N›</a:t>
            </a:fld>
            <a:endParaRPr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>
              <a:buNone/>
            </a:pPr>
            <a:r>
              <a:t>Fare clic sull'icona per inserire un'immagine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>
            <a:spLocks noGrp="1"/>
          </p:cNvSpPr>
          <p:nvPr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>
              <a:buNone/>
            </a:pPr>
            <a:endParaRPr sz="140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ABEFB68-7A26-4ACE-AC77-B6A16F6BB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anchor="b">
            <a:noAutofit/>
          </a:bodyPr>
          <a:lstStyle>
            <a:lvl1pPr algn="ctr">
              <a:lnSpc>
                <a:spcPct val="90000"/>
              </a:lnSpc>
              <a:buNone/>
              <a:defRPr sz="4800" b="1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r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32D9748-2760-41C3-8E37-AD76825D8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anchor="t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>
            <a:spLocks noGrp="1"/>
          </p:cNvSpPr>
          <p:nvPr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>
            <a:extLst>
              <a:ext uri="{FF2B5EF4-FFF2-40B4-BE49-F238E27FC236}">
                <a16:creationId xmlns:a16="http://schemas.microsoft.com/office/drawing/2014/main" id="{9C633B56-587A-494E-B22E-AE3F83715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pPr>
              <a:buNone/>
            </a:pPr>
            <a:r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4576C29-3F91-49E0-BED3-ACD148DAF3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B03767B-CB4E-40D7-9E15-FD1E5ED1AEA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fld id="{43B79944-34CF-4A72-AC1B-909189585767}" type="datetime1">
              <a:t>17/09/2026</a:t>
            </a:fld>
            <a:endParaRPr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  <a:r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None/>
            </a:pPr>
            <a:fld id="{3A98EE3D-8CD1-4C3F-BD1C-C98C9596463C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>
            <a:extLst>
              <a:ext uri="{FF2B5EF4-FFF2-40B4-BE49-F238E27FC236}">
                <a16:creationId xmlns:a16="http://schemas.microsoft.com/office/drawing/2014/main" id="{6F6F6DBF-C72D-4D7B-919D-30241EA57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pPr>
              <a:buNone/>
            </a:pPr>
            <a:r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79E0B37-69BE-44CF-AD00-3EF64FC7A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12FD4B4-A68A-41C1-B2A9-BA870372367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1186731" y="2958274"/>
            <a:ext cx="4639736" cy="2910821"/>
          </a:xfrm>
        </p:spPr>
        <p:txBody>
          <a:bodyPr/>
          <a:lstStyle/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726C1D2-FCCD-49A9-976C-5DD8EBE71145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ED189DB-6402-4D88-9879-C27F0C8EEBE3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605395" y="2958273"/>
            <a:ext cx="4639736" cy="2910821"/>
          </a:xfrm>
        </p:spPr>
        <p:txBody>
          <a:bodyPr/>
          <a:lstStyle/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fld id="{AAAF3A87-C769-4508-A602-98056DD906C2}" type="datetime1">
              <a:t>17/09/2026</a:t>
            </a:fld>
            <a:endParaRPr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  <a:r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None/>
            </a:pPr>
            <a:fld id="{3A98EE3D-8CD1-4C3F-BD1C-C98C9596463C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D351CD-83F8-462C-8883-F5C0AEF28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t>Fare clic per modificare lo stile del titolo dello schema</a:t>
            </a:r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fld id="{5F1DB439-C8A9-45DF-AFF2-9EFA3E72C152}" type="datetime1">
              <a:t>17/09/2026</a:t>
            </a:fld>
            <a:endParaRPr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  <a:r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None/>
            </a:pPr>
            <a:fld id="{3A98EE3D-8CD1-4C3F-BD1C-C98C9596463C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>
            <a:spLocks noGrp="1"/>
          </p:cNvSpPr>
          <p:nvPr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216130" y="6446838"/>
            <a:ext cx="4846321" cy="365125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>
            <a:spLocks noGrp="1"/>
          </p:cNvSpPr>
          <p:nvPr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>
            <a:spLocks noGrp="1"/>
          </p:cNvSpPr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A31E0AC-04D5-4057-B91D-675D33D2E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buNone/>
              <a:defRPr sz="3600" b="0">
                <a:solidFill>
                  <a:srgbClr val="FFFFFF"/>
                </a:solidFill>
              </a:defRPr>
            </a:lvl1pPr>
          </a:lstStyle>
          <a:p>
            <a:pPr>
              <a:buNone/>
            </a:pPr>
            <a:r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9FF9B75-3ED0-4C79-AC2C-D11757926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/>
          <a:lstStyle/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DC1A199-69B1-4213-BBE6-267EB5EF4786}"/>
              </a:ext>
            </a:extLst>
          </p:cNvPr>
          <p:cNvSpPr>
            <a:spLocks noGrp="1"/>
          </p:cNvSpPr>
          <p:nvPr>
            <p:ph type="body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>
            <a:spLocks noGrp="1"/>
          </p:cNvSpPr>
          <p:nvPr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>
            <a:spLocks noGrp="1"/>
          </p:cNvSpPr>
          <p:nvPr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fld id="{09251FC1-1A75-47DA-9A6E-B43CF6E86A62}" type="datetime1">
              <a:t>17/09/2026</a:t>
            </a:fld>
            <a:endParaRPr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fld id="{3A98EE3D-8CD1-4C3F-BD1C-C98C9596463C}" type="slidenum">
              <a:t>‹N›</a:t>
            </a:fld>
            <a:endParaRPr/>
          </a:p>
        </p:txBody>
      </p:sp>
      <p:sp>
        <p:nvSpPr>
          <p:cNvPr id="15" name="Connecteur droit 19">
            <a:extLst>
              <a:ext uri="{FF2B5EF4-FFF2-40B4-BE49-F238E27FC236}">
                <a16:creationId xmlns:a16="http://schemas.microsoft.com/office/drawing/2014/main" id="{B3700525-26D3-4ED9-B74F-03BEAA98492C}"/>
              </a:ext>
            </a:extLst>
          </p:cNvPr>
          <p:cNvSpPr>
            <a:spLocks noGrp="1"/>
          </p:cNvSpPr>
          <p:nvPr/>
        </p:nv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6" name="Connecteur droit 19">
            <a:extLst>
              <a:ext uri="{FF2B5EF4-FFF2-40B4-BE49-F238E27FC236}">
                <a16:creationId xmlns:a16="http://schemas.microsoft.com/office/drawing/2014/main" id="{C0EB9AD5-D29D-4EF5-8E86-3914002CBD33}"/>
              </a:ext>
            </a:extLst>
          </p:cNvPr>
          <p:cNvSpPr>
            <a:spLocks noGrp="1"/>
          </p:cNvSpPr>
          <p:nvPr/>
        </p:nv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7" name="Connecteur droit 19">
            <a:extLst>
              <a:ext uri="{FF2B5EF4-FFF2-40B4-BE49-F238E27FC236}">
                <a16:creationId xmlns:a16="http://schemas.microsoft.com/office/drawing/2014/main" id="{0C9AF3A4-1A0E-4C57-A0B7-74F8A663BF95}"/>
              </a:ext>
            </a:extLst>
          </p:cNvPr>
          <p:cNvSpPr>
            <a:spLocks noGrp="1"/>
          </p:cNvSpPr>
          <p:nvPr/>
        </p:nv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>
            <a:spLocks noGrp="1"/>
          </p:cNvSpPr>
          <p:nvPr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l" defTabSz="914400">
              <a:buNone/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t>Direttori del Corso – M. De Luca – M.A. Zappa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56CD86-FA31-45EE-8EE4-229660751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43FFE03-DDFF-435E-9D89-0842DE409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fld id="{B74319CE-E5CF-4FF9-86AE-7437B4FD3174}" type="datetime1">
              <a:t>17/09/2026</a:t>
            </a:fld>
            <a:endParaRPr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None/>
            </a:pPr>
            <a:fld id="{3A98EE3D-8CD1-4C3F-BD1C-C98C9596463C}" type="slidenum">
              <a:t>‹N›</a:t>
            </a:fld>
            <a:endParaRPr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>
            <a:spLocks noGrp="1"/>
          </p:cNvSpPr>
          <p:nvPr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l" defTabSz="914400">
              <a:buNone/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t>Direttori del Corso – M. De Luca – M.A. Zappa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>
            <a:spLocks noGrp="1"/>
          </p:cNvSpPr>
          <p:nvPr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>
            <a:spLocks noGrp="1"/>
          </p:cNvSpPr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7E48A3C-7538-45AB-9971-0B954C5CD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anchor="ctr"/>
          <a:lstStyle/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>
            <a:spLocks noGrp="1"/>
          </p:cNvSpPr>
          <p:nvPr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>
            <a:spLocks noGrp="1"/>
          </p:cNvSpPr>
          <p:nvPr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fld id="{82620384-FC06-4245-8A4E-BD9C5C3038C1}" type="datetime1">
              <a:t>17/09/2026</a:t>
            </a:fld>
            <a:endParaRPr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fld id="{3A98EE3D-8CD1-4C3F-BD1C-C98C9596463C}" type="slidenum">
              <a:t>‹N›</a:t>
            </a:fld>
            <a:endParaRPr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>
            <a:spLocks noGrp="1"/>
          </p:cNvSpPr>
          <p:nvPr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DD4C432-7B42-49C4-9FE0-616FB883A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buNone/>
              <a:defRPr sz="4400" b="1">
                <a:solidFill>
                  <a:srgbClr val="FFFFFF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r>
              <a:t>Fare clic per modificare lo stile del titolo dello schema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>
            <a:spLocks noGrp="1"/>
          </p:cNvSpPr>
          <p:nvPr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>
            <a:spLocks noGrp="1"/>
          </p:cNvSpPr>
          <p:nvPr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l" defTabSz="914400">
              <a:buNone/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t>Direttori del Corso – M. De Luca – M.A. Zappa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4654296" cy="586422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>
              <a:buNone/>
            </a:pPr>
            <a:r>
              <a:t>Fare clic sull'icona per inserire un'immagine</a:t>
            </a:r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>
            <a:spLocks noGrp="1"/>
          </p:cNvSpPr>
          <p:nvPr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4BAA2A0-5828-44F6-AB47-F05770044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anchor="ctr"/>
          <a:lstStyle/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fld id="{0997CAA8-247F-493B-9041-1EB41C0713A1}" type="datetime1">
              <a:t>17/09/2026</a:t>
            </a:fld>
            <a:endParaRPr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fld id="{3A98EE3D-8CD1-4C3F-BD1C-C98C9596463C}" type="slidenum">
              <a:t>‹N›</a:t>
            </a:fld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85C46BF-3D93-4297-950F-5C4189527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buNone/>
              <a:defRPr sz="4400" b="1" i="0">
                <a:solidFill>
                  <a:srgbClr val="FFFFFF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r>
              <a:t>Fare clic per modificare lo stile del titolo dello schema</a:t>
            </a:r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>
            <a:spLocks noGrp="1"/>
          </p:cNvSpPr>
          <p:nvPr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l" defTabSz="914400">
              <a:buNone/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t>Direttori del Corso – M. De Luca – M.A. Zappa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>
            <a:spLocks noGrp="1"/>
          </p:cNvSpPr>
          <p:nvPr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DF99CA5-2FE7-4F57-B83A-C6B7D2087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anchor="ctr">
            <a:noAutofit/>
          </a:bodyPr>
          <a:lstStyle>
            <a:lvl1pPr>
              <a:lnSpc>
                <a:spcPct val="90000"/>
              </a:lnSpc>
              <a:buNone/>
              <a:defRPr sz="3600" b="1" i="0">
                <a:solidFill>
                  <a:srgbClr val="FFFFFF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r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046DFE4-37DB-499F-B440-A5E692743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anchor="t">
            <a:normAutofit/>
          </a:bodyPr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fld id="{ADCFC264-2C41-457A-9103-DFF5BC066DDD}" type="datetime1">
              <a:t>17/09/2026</a:t>
            </a:fld>
            <a:endParaRPr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r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fld id="{3A98EE3D-8CD1-4C3F-BD1C-C98C9596463C}" type="slidenum">
              <a:t>‹N›</a:t>
            </a:fld>
            <a:endParaRPr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4654296" cy="5864225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r>
              <a:t>Fare clic sull'icona per inserire un'immagine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3541486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r>
              <a:t>Fare clic sull'icona per inserire un'immagine</a:t>
            </a:r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>
            <a:spLocks noGrp="1"/>
          </p:cNvSpPr>
          <p:nvPr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B5B3247-E39D-4E6F-AFA5-A888A1418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anchor="ctr">
            <a:noAutofit/>
          </a:bodyPr>
          <a:lstStyle>
            <a:lvl1pPr algn="ctr">
              <a:lnSpc>
                <a:spcPct val="90000"/>
              </a:lnSpc>
              <a:buNone/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r>
              <a:t>Fare clic per modificare lo stile del titolo dello schema</a:t>
            </a:r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fld id="{BFACEB1B-38C0-4995-A1E2-7B5FD48CA44A}" type="datetime1">
              <a:t>17/09/2026</a:t>
            </a:fld>
            <a:endParaRPr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r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fld id="{3A98EE3D-8CD1-4C3F-BD1C-C98C9596463C}" type="slidenum">
              <a:t>‹N›</a:t>
            </a:fld>
            <a:endParaRPr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>
            <a:spLocks noGrp="1"/>
          </p:cNvSpPr>
          <p:nvPr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>
            <a:spLocks noGrp="1"/>
          </p:cNvSpPr>
          <p:nvPr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>
            <a:spLocks noGrp="1"/>
          </p:cNvSpPr>
          <p:nvPr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>
            <a:spLocks noGrp="1"/>
          </p:cNvSpPr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FFD168F-5837-4D68-A871-2DBAB1C0B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buNone/>
              <a:defRPr sz="4400" b="1" i="0">
                <a:solidFill>
                  <a:srgbClr val="FFFFFF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r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629DBBD-F87B-4815-B1EC-F6E0D68A9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anchor="ctr">
            <a:normAutofit/>
          </a:bodyPr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fld id="{FDD649FC-C7F2-4966-B125-333FD0271E55}" type="datetime1">
              <a:t>17/09/2026</a:t>
            </a:fld>
            <a:endParaRPr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r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fld id="{3A98EE3D-8CD1-4C3F-BD1C-C98C9596463C}" type="slidenum">
              <a:t>‹N›</a:t>
            </a:fld>
            <a:endParaRPr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>
            <a:spLocks noGrp="1"/>
          </p:cNvSpPr>
          <p:nvPr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>
            <a:spLocks noGrp="1"/>
          </p:cNvSpPr>
          <p:nvPr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>
            <a:spLocks noGrp="1"/>
          </p:cNvSpPr>
          <p:nvPr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>
            <a:spLocks noGrp="1"/>
          </p:cNvSpPr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16C6133-E0B3-4ED0-8413-0CD7F761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buNone/>
              <a:defRPr sz="4400" b="1" i="0">
                <a:solidFill>
                  <a:srgbClr val="FFFFFF"/>
                </a:solidFill>
                <a:latin typeface="+mn-lt"/>
                <a:ea typeface="+mn-lt"/>
                <a:cs typeface="+mn-lt"/>
              </a:defRPr>
            </a:lvl1pPr>
          </a:lstStyle>
          <a:p>
            <a:pPr>
              <a:buNone/>
            </a:pPr>
            <a:r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DB5F128-9A0E-4D33-9775-C003B8E80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anchor="ctr">
            <a:normAutofit/>
          </a:bodyPr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6834126" y="6446838"/>
            <a:ext cx="2584850" cy="365125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fld id="{5350E5C9-4822-4828-86B2-BB987B39863B}" type="datetime1">
              <a:t>17/09/2026</a:t>
            </a:fld>
            <a:endParaRPr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097279" y="6446838"/>
            <a:ext cx="4846321" cy="365125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r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375670" y="6446838"/>
            <a:ext cx="780010" cy="365125"/>
          </a:xfrm>
        </p:spPr>
        <p:txBody>
          <a:bodyPr/>
          <a:lstStyle>
            <a:lvl1pPr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fld id="{3A98EE3D-8CD1-4C3F-BD1C-C98C9596463C}" type="slidenum">
              <a:t>‹N›</a:t>
            </a:fld>
            <a:endParaRPr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>
            <a:spLocks noGrp="1"/>
          </p:cNvSpPr>
          <p:nvPr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>
            <a:spLocks noGrp="1"/>
          </p:cNvSpPr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E1E996A-51DF-4D8A-97DF-8EA4F9DC8A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5" y="0"/>
            <a:ext cx="12191985" cy="4578350"/>
          </a:xfrm>
          <a:prstGeom prst="rect">
            <a:avLst/>
          </a:prstGeom>
          <a:solidFill>
            <a:schemeClr val="bg1"/>
          </a:solidFill>
        </p:spPr>
        <p:txBody>
          <a:bodyPr lIns="457200" tIns="45720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buNone/>
            </a:pPr>
            <a:r>
              <a:t>Fare clic sull'icona per inserire un'immagine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7F1FE56-A775-4084-8693-A18023EC9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 algn="ctr">
              <a:buNone/>
              <a:defRPr sz="4400" b="1">
                <a:solidFill>
                  <a:srgbClr val="FFFFFF"/>
                </a:solidFill>
              </a:defRPr>
            </a:lvl1pPr>
          </a:lstStyle>
          <a:p>
            <a:pPr>
              <a:buNone/>
            </a:pPr>
            <a:r>
              <a:t>Fare clic per modificare lo stile del titolo dello schema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7619EA3-D3CF-4347-9173-BB5B45EC2BF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1DF85AA-9179-4163-BA35-BF631D998A7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>
              <a:buNone/>
            </a:pPr>
            <a:fld id="{5A04164A-D1F3-464B-BA5A-A4C4D8F35ADB}" type="datetime1">
              <a:t>17/09/2026</a:t>
            </a:fld>
            <a:endParaRPr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6A2244C-EE02-4DD6-A17F-AFFEAA8E1A11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>
              <a:buNone/>
            </a:pPr>
            <a:r>
              <a:t>Piè di pagina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81212DE-F0D3-4350-B864-D296A3FF74A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>
              <a:buNone/>
            </a:pPr>
            <a:fld id="{3A98EE3D-8CD1-4C3F-BD1C-C98C9596463C}" type="slidenum">
              <a:t>‹N›</a:t>
            </a:fld>
            <a:endParaRPr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>
            <a:spLocks noGrp="1"/>
          </p:cNvSpPr>
          <p:nvPr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4CDDA4-78C7-411D-86F6-72759DA86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F28965D-11F6-4D33-A490-35F8B5AF42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 lIns="45720" tIns="0" rIns="45720" bIns="0"/>
          <a:lstStyle/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fld id="{29D1554E-7EF2-44AC-BA44-70A2B54D9DB9}" type="datetime1">
              <a:t>17/09/2026</a:t>
            </a:fld>
            <a:endParaRPr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  <a:r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None/>
            </a:pPr>
            <a:fld id="{3A98EE3D-8CD1-4C3F-BD1C-C98C9596463C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99A101E-0051-4894-8014-EBBF5491E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1346200"/>
            <a:ext cx="2448033" cy="4530725"/>
          </a:xfrm>
        </p:spPr>
        <p:txBody>
          <a:bodyPr vert="eaVert"/>
          <a:lstStyle/>
          <a:p>
            <a:pPr>
              <a:buNone/>
            </a:pPr>
            <a:r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306B4F0-3B42-493D-A802-1DE5A46B8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/>
          <a:lstStyle/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buNone/>
            </a:pPr>
            <a:fld id="{1C82CFE1-3316-4B70-89C0-454FCB2AAF53}" type="datetime1">
              <a:t>17/09/2026</a:t>
            </a:fld>
            <a:endParaRPr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buNone/>
            </a:pPr>
            <a:r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buNone/>
            </a:pPr>
            <a:fld id="{3A98EE3D-8CD1-4C3F-BD1C-C98C9596463C}" type="slidenum">
              <a:t>‹N›</a:t>
            </a:fld>
            <a:endParaRPr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>
            <a:spLocks noGrp="1"/>
          </p:cNvSpPr>
          <p:nvPr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>
            <a:spLocks noGrp="1"/>
          </p:cNvSpPr>
          <p:nvPr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>
            <a:no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D1B45BB-7F43-47E7-8DD6-E449CC5F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lstStyle/>
          <a:p>
            <a:pPr>
              <a:buNone/>
            </a:pPr>
            <a:r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5603921-AF46-4AE7-A8A0-006BE309EE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>
            <a:normAutofit/>
          </a:bodyPr>
          <a:lstStyle/>
          <a:p>
            <a:pPr lvl="0">
              <a:buNone/>
            </a:pPr>
            <a:r>
              <a:t>Fare clic per modificare gli stili del testo dello schema</a:t>
            </a:r>
          </a:p>
          <a:p>
            <a:pPr lvl="1">
              <a:buNone/>
            </a:pPr>
            <a:r>
              <a:t>Secondo livello</a:t>
            </a:r>
          </a:p>
          <a:p>
            <a:pPr lvl="2">
              <a:buNone/>
            </a:pPr>
            <a:r>
              <a:t>Terzo livello</a:t>
            </a:r>
          </a:p>
          <a:p>
            <a:pPr lvl="3">
              <a:buNone/>
            </a:pPr>
            <a:r>
              <a:t>Quarto livello</a:t>
            </a:r>
          </a:p>
          <a:p>
            <a:pPr lvl="4">
              <a:buNone/>
            </a:pPr>
            <a:r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A75B053-BC84-4FA3-BF24-7646B1CCB5FF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fld id="{2CA46E8E-89D0-493E-ABBF-B63A9C819C41}" type="datetime1">
              <a:t>17/09/2026</a:t>
            </a:fld>
            <a:endParaRPr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F1BE45C-913F-4F9D-B1E7-28D29F47BD99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r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1EA0C0F-B979-4E76-979F-536671712FDF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buNone/>
            </a:pPr>
            <a:fld id="{3A98EE3D-8CD1-4C3F-BD1C-C98C9596463C}" type="slidenum">
              <a:t>‹N›</a:t>
            </a:fld>
            <a:endParaRPr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>
            <a:spLocks noGrp="1"/>
          </p:cNvSpPr>
          <p:nvPr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hf sldNum="0"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1pPr>
    </p:titleStyle>
    <p:bodyStyle>
      <a:lvl1pPr marL="266700" indent="-266700" algn="l" defTabSz="914400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1pPr>
      <a:lvl2pPr marL="384048" indent="-182880" algn="l" defTabSz="914400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2pPr>
      <a:lvl3pPr marL="566928" indent="-182880" algn="l" defTabSz="914400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3pPr>
      <a:lvl4pPr marL="749808" indent="-182880" algn="l" defTabSz="914400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4pPr>
      <a:lvl5pPr marL="932688" indent="-182880" algn="l" defTabSz="914400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5pPr>
      <a:lvl6pPr marL="1100000" indent="-228600" algn="l" defTabSz="91440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6pPr>
      <a:lvl7pPr marL="1300000" indent="-228600" algn="l" defTabSz="91440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7pPr>
      <a:lvl8pPr marL="1500000" indent="-228600" algn="l" defTabSz="91440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8pPr>
      <a:lvl9pPr marL="1700000" indent="-228600" algn="l" defTabSz="91440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02695" y="401904"/>
            <a:ext cx="5545783" cy="2754443"/>
          </a:xfrm>
        </p:spPr>
        <p:txBody>
          <a:bodyPr anchor="ctr">
            <a:noAutofit/>
          </a:bodyPr>
          <a:lstStyle/>
          <a:p>
            <a:pPr algn="ctr">
              <a:lnSpc>
                <a:spcPct val="150000"/>
              </a:lnSpc>
              <a:buNone/>
              <a:defRPr sz="3450" b="1">
                <a:solidFill>
                  <a:srgbClr val="4A66AC"/>
                </a:solidFill>
              </a:defRPr>
            </a:pPr>
            <a:r>
              <a:rPr sz="5400" b="1">
                <a:solidFill>
                  <a:srgbClr val="33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Georgia Pro Semibold"/>
                <a:cs typeface="Georgia Pro Semibold"/>
              </a:rPr>
              <a:t>HEALTH AT</a:t>
            </a:r>
          </a:p>
          <a:p>
            <a:pPr algn="ctr">
              <a:lnSpc>
                <a:spcPct val="150000"/>
              </a:lnSpc>
              <a:buNone/>
              <a:defRPr sz="3450" b="1">
                <a:solidFill>
                  <a:srgbClr val="4A66AC"/>
                </a:solidFill>
              </a:defRPr>
            </a:pPr>
            <a:r>
              <a:rPr sz="5400" b="1">
                <a:solidFill>
                  <a:srgbClr val="33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Georgia Pro Semibold"/>
                <a:cs typeface="Georgia Pro Semibold"/>
              </a:rPr>
              <a:t>EVERY SIZE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80960" y="3554730"/>
            <a:ext cx="7611040" cy="1535122"/>
          </a:xfrm>
        </p:spPr>
        <p:txBody>
          <a:bodyPr anchor="ctr">
            <a:noAutofit/>
          </a:bodyPr>
          <a:lstStyle/>
          <a:p>
            <a:pPr algn="ctr">
              <a:lnSpc>
                <a:spcPct val="170000"/>
              </a:lnSpc>
              <a:buNone/>
              <a:defRPr sz="1500" b="1">
                <a:solidFill>
                  <a:srgbClr val="5AA2AE"/>
                </a:solidFill>
              </a:defRPr>
            </a:pPr>
            <a:r>
              <a:rPr sz="2600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eorgia Pro Semibold"/>
                <a:cs typeface="Georgia Pro Semibold"/>
              </a:rPr>
              <a:t>L’impatto</a:t>
            </a:r>
            <a:r>
              <a:rPr sz="26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eorgia Pro Semibold"/>
                <a:cs typeface="Georgia Pro Semibold"/>
              </a:rPr>
              <a:t> del weight bias</a:t>
            </a:r>
          </a:p>
          <a:p>
            <a:pPr algn="ctr">
              <a:lnSpc>
                <a:spcPct val="170000"/>
              </a:lnSpc>
              <a:buNone/>
              <a:defRPr sz="1500" b="1">
                <a:solidFill>
                  <a:srgbClr val="5AA2AE"/>
                </a:solidFill>
              </a:defRPr>
            </a:pPr>
            <a:r>
              <a:rPr sz="2600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eorgia Pro Semibold"/>
                <a:cs typeface="Georgia Pro Semibold"/>
              </a:rPr>
              <a:t>sugli</a:t>
            </a:r>
            <a:r>
              <a:rPr sz="26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eorgia Pro Semibold"/>
                <a:cs typeface="Georgia Pro Semibold"/>
              </a:rPr>
              <a:t> outcome</a:t>
            </a:r>
            <a:r>
              <a:rPr lang="it-IT" sz="26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eorgia Pro Semibold"/>
                <a:cs typeface="Georgia Pro Semibold"/>
              </a:rPr>
              <a:t> </a:t>
            </a:r>
            <a:r>
              <a:rPr sz="2600" b="1" dirty="0" err="1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ea typeface="Georgia Pro Semibold"/>
                <a:cs typeface="Georgia Pro Semibold"/>
              </a:rPr>
              <a:t>assistenziali</a:t>
            </a:r>
            <a:endParaRPr sz="26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  <a:ea typeface="Georgia Pro Semibold"/>
              <a:cs typeface="Georgia Pro Semibold"/>
            </a:endParaRPr>
          </a:p>
          <a:p>
            <a:pPr>
              <a:lnSpc>
                <a:spcPct val="170000"/>
              </a:lnSpc>
            </a:pPr>
            <a:endParaRPr sz="2800" b="1" dirty="0">
              <a:solidFill>
                <a:srgbClr val="5AA2AE"/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853C941-1D00-910C-B41B-C45A94138F4D}"/>
              </a:ext>
            </a:extLst>
          </p:cNvPr>
          <p:cNvSpPr>
            <a:spLocks noGrp="1"/>
          </p:cNvSpPr>
          <p:nvPr/>
        </p:nvSpPr>
        <p:spPr>
          <a:xfrm>
            <a:off x="6961869" y="5994431"/>
            <a:ext cx="57770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dirty="0" err="1">
                <a:solidFill>
                  <a:srgbClr val="336699"/>
                </a:solidFill>
                <a:latin typeface="Georgia"/>
                <a:ea typeface="Georgia Pro Semibold"/>
                <a:cs typeface="Georgia Pro Semibold"/>
              </a:rPr>
              <a:t>Relatrice</a:t>
            </a:r>
            <a:r>
              <a:rPr sz="2400" dirty="0">
                <a:solidFill>
                  <a:srgbClr val="336699"/>
                </a:solidFill>
                <a:latin typeface="Georgia"/>
                <a:ea typeface="Georgia Pro Semibold"/>
                <a:cs typeface="Georgia Pro Semibold"/>
              </a:rPr>
              <a:t>: Fusco Maria Antonietta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8FB0837F-395E-BD1D-628F-FFCE3E3C65B1}"/>
              </a:ext>
            </a:extLst>
          </p:cNvPr>
          <p:cNvSpPr>
            <a:spLocks noGrp="1"/>
          </p:cNvSpPr>
          <p:nvPr/>
        </p:nvSpPr>
        <p:spPr>
          <a:xfrm>
            <a:off x="5291280" y="5206158"/>
            <a:ext cx="70067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dirty="0">
                <a:solidFill>
                  <a:srgbClr val="336699"/>
                </a:solidFill>
                <a:latin typeface="Georgia"/>
                <a:ea typeface="Georgia Pro Semibold"/>
                <a:cs typeface="Georgia Pro Semibold"/>
              </a:rPr>
              <a:t>Autori: </a:t>
            </a:r>
            <a:r>
              <a:rPr lang="it-IT" sz="1600" dirty="0">
                <a:solidFill>
                  <a:srgbClr val="336699"/>
                </a:solidFill>
                <a:latin typeface="Georgia"/>
                <a:ea typeface="Georgia Pro Semibold"/>
                <a:cs typeface="Georgia Pro Semibold"/>
              </a:rPr>
              <a:t>Fusco MA, </a:t>
            </a:r>
            <a:r>
              <a:rPr sz="1600" dirty="0" err="1">
                <a:solidFill>
                  <a:srgbClr val="336699"/>
                </a:solidFill>
                <a:latin typeface="Georgia"/>
                <a:ea typeface="Georgia Pro Semibold"/>
                <a:cs typeface="Georgia Pro Semibold"/>
              </a:rPr>
              <a:t>Sciandrone</a:t>
            </a:r>
            <a:r>
              <a:rPr sz="1600" dirty="0">
                <a:solidFill>
                  <a:srgbClr val="336699"/>
                </a:solidFill>
                <a:latin typeface="Georgia"/>
                <a:ea typeface="Georgia Pro Semibold"/>
                <a:cs typeface="Georgia Pro Semibold"/>
              </a:rPr>
              <a:t> GG, </a:t>
            </a:r>
            <a:r>
              <a:rPr sz="1600" dirty="0" err="1">
                <a:solidFill>
                  <a:srgbClr val="336699"/>
                </a:solidFill>
                <a:latin typeface="Georgia"/>
                <a:ea typeface="Georgia Pro Semibold"/>
                <a:cs typeface="Georgia Pro Semibold"/>
              </a:rPr>
              <a:t>Grugnetti</a:t>
            </a:r>
            <a:r>
              <a:rPr sz="1600" dirty="0">
                <a:solidFill>
                  <a:srgbClr val="336699"/>
                </a:solidFill>
                <a:latin typeface="Georgia"/>
                <a:ea typeface="Georgia Pro Semibold"/>
                <a:cs typeface="Georgia Pro Semibold"/>
              </a:rPr>
              <a:t> G, Peri A, Pellegrino E</a:t>
            </a:r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FA159647-911D-4947-B603-95E1E392323F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6858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spcAft>
                <a:spcPts val="0"/>
              </a:spcAft>
              <a:buNone/>
              <a:defRPr sz="1050" b="1">
                <a:solidFill>
                  <a:srgbClr val="5AA2AE"/>
                </a:solidFill>
              </a:defRPr>
            </a:pPr>
            <a:r>
              <a:rPr sz="1600" b="1" i="0" dirty="0">
                <a:solidFill>
                  <a:srgbClr val="5AA2AE"/>
                </a:solidFill>
                <a:latin typeface="Georgia"/>
                <a:ea typeface="Georgia Pro Semibold"/>
                <a:cs typeface="Georgia Pro Semibold"/>
              </a:rPr>
              <a:t>IL MIO PUNTO DI </a:t>
            </a:r>
            <a:r>
              <a:rPr lang="it-IT" sz="1600" b="1" dirty="0">
                <a:solidFill>
                  <a:srgbClr val="5AA2AE"/>
                </a:solidFill>
                <a:latin typeface="Georgia"/>
                <a:ea typeface="Georgia Pro Semibold"/>
                <a:cs typeface="Georgia Pro Semibold"/>
              </a:rPr>
              <a:t>VISTA</a:t>
            </a:r>
            <a:endParaRPr sz="1600" b="1" dirty="0">
              <a:solidFill>
                <a:srgbClr val="5AA2AE"/>
              </a:solidFill>
              <a:latin typeface="Georgia Pro Semibold"/>
              <a:ea typeface="Georgia Pro Semibold"/>
              <a:cs typeface="Georgia Pro Semibold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799FE96-FA14-470B-B5A9-6F8EFE2BF58F}"/>
              </a:ext>
            </a:extLst>
          </p:cNvPr>
          <p:cNvSpPr>
            <a:spLocks noGrp="1"/>
          </p:cNvSpPr>
          <p:nvPr/>
        </p:nvSpPr>
        <p:spPr>
          <a:xfrm>
            <a:off x="685800" y="781132"/>
            <a:ext cx="107156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spcAft>
                <a:spcPts val="0"/>
              </a:spcAft>
              <a:buNone/>
              <a:defRPr sz="3000" b="1">
                <a:solidFill>
                  <a:srgbClr val="4A66AC"/>
                </a:solidFill>
              </a:defRPr>
            </a:pPr>
            <a:r>
              <a:rPr sz="3000" b="1" i="0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Un’esperienza</a:t>
            </a:r>
            <a:r>
              <a:rPr sz="3000" b="1" i="0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3000" b="1" i="0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che</a:t>
            </a:r>
            <a:r>
              <a:rPr sz="3000" b="1" i="0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3000" b="1" i="0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attraversa</a:t>
            </a:r>
            <a:r>
              <a:rPr sz="3000" b="1" i="0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il </a:t>
            </a:r>
            <a:r>
              <a:rPr sz="3000" b="1" i="0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percorso</a:t>
            </a:r>
            <a:r>
              <a:rPr sz="3000" b="1" i="0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di cura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12F33C8D-C7F9-46F9-BFF6-983E14CC9DDD}"/>
              </a:ext>
            </a:extLst>
          </p:cNvPr>
          <p:cNvSpPr>
            <a:spLocks noGrp="1"/>
          </p:cNvSpPr>
          <p:nvPr/>
        </p:nvSpPr>
        <p:spPr>
          <a:xfrm>
            <a:off x="660816" y="1754636"/>
            <a:ext cx="876300" cy="38100"/>
          </a:xfrm>
          <a:prstGeom prst="rect">
            <a:avLst/>
          </a:prstGeom>
          <a:solidFill>
            <a:srgbClr val="5AA2A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F4510CB-3566-4F1D-9024-7799FC236011}"/>
              </a:ext>
            </a:extLst>
          </p:cNvPr>
          <p:cNvSpPr>
            <a:spLocks noGrp="1"/>
          </p:cNvSpPr>
          <p:nvPr/>
        </p:nvSpPr>
        <p:spPr>
          <a:xfrm>
            <a:off x="1562100" y="2063844"/>
            <a:ext cx="4572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spcAft>
                <a:spcPts val="0"/>
              </a:spcAft>
              <a:buNone/>
              <a:defRPr sz="1650" b="1">
                <a:solidFill>
                  <a:srgbClr val="4A66AC"/>
                </a:solidFill>
              </a:defRPr>
            </a:pPr>
            <a:r>
              <a:rPr sz="1900" b="1" i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CHIRURGIA BARIATRICA</a:t>
            </a:r>
            <a:endParaRPr sz="2000" b="1">
              <a:solidFill>
                <a:srgbClr val="4A66AC"/>
              </a:solidFill>
              <a:latin typeface="Georgia Pro Semibold"/>
              <a:ea typeface="Georgia Pro Semibold"/>
              <a:cs typeface="Georgia Pro Semibold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E237135-F7E3-4716-A549-2D1963656079}"/>
              </a:ext>
            </a:extLst>
          </p:cNvPr>
          <p:cNvSpPr>
            <a:spLocks noGrp="1"/>
          </p:cNvSpPr>
          <p:nvPr/>
        </p:nvSpPr>
        <p:spPr>
          <a:xfrm>
            <a:off x="5872162" y="2325506"/>
            <a:ext cx="28575" cy="3143250"/>
          </a:xfrm>
          <a:prstGeom prst="rect">
            <a:avLst/>
          </a:prstGeom>
          <a:solidFill>
            <a:srgbClr val="0099CC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F3B9A34-18B3-4762-AC33-80A527373308}"/>
              </a:ext>
            </a:extLst>
          </p:cNvPr>
          <p:cNvSpPr>
            <a:spLocks noGrp="1"/>
          </p:cNvSpPr>
          <p:nvPr/>
        </p:nvSpPr>
        <p:spPr>
          <a:xfrm>
            <a:off x="6667499" y="2110805"/>
            <a:ext cx="4476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spcAft>
                <a:spcPts val="0"/>
              </a:spcAft>
              <a:buNone/>
              <a:defRPr sz="1650" b="1">
                <a:solidFill>
                  <a:srgbClr val="E77D6A"/>
                </a:solidFill>
              </a:defRPr>
            </a:pPr>
            <a:r>
              <a:rPr sz="1900" b="1" i="0">
                <a:solidFill>
                  <a:srgbClr val="5AA2AE"/>
                </a:solidFill>
                <a:latin typeface="Georgia"/>
                <a:ea typeface="Georgia Pro Semibold"/>
                <a:cs typeface="Georgia Pro Semibold"/>
              </a:rPr>
              <a:t>PNEUMOLOGIA</a:t>
            </a:r>
            <a:endParaRPr sz="2000" b="1">
              <a:solidFill>
                <a:srgbClr val="C00000"/>
              </a:solidFill>
              <a:latin typeface="Georgia Pro Semibold"/>
              <a:ea typeface="Georgia Pro Semibold"/>
              <a:cs typeface="Georgia Pro Semibold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63108423-336E-D9DF-21C2-577443082F95}"/>
              </a:ext>
            </a:extLst>
          </p:cNvPr>
          <p:cNvSpPr>
            <a:spLocks noGrp="1"/>
          </p:cNvSpPr>
          <p:nvPr/>
        </p:nvSpPr>
        <p:spPr>
          <a:xfrm>
            <a:off x="1309686" y="2827905"/>
            <a:ext cx="4168358" cy="210706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lnSpc>
                <a:spcPct val="150000"/>
              </a:lnSpc>
              <a:spcAft>
                <a:spcPts val="0"/>
              </a:spcAft>
              <a:defRPr sz="2325" b="1">
                <a:solidFill>
                  <a:srgbClr val="24324A"/>
                </a:solidFill>
              </a:defRPr>
            </a:pPr>
            <a:r>
              <a:rPr sz="2200" b="0" i="0" dirty="0" err="1">
                <a:solidFill>
                  <a:srgbClr val="24324A"/>
                </a:solidFill>
                <a:latin typeface="Georgia Pro Semibold"/>
                <a:ea typeface="Georgia Pro Semibold"/>
                <a:cs typeface="Georgia Pro Semibold"/>
              </a:rPr>
              <a:t>Esperienza</a:t>
            </a:r>
            <a:r>
              <a:rPr sz="2200" b="0" i="0" dirty="0">
                <a:solidFill>
                  <a:srgbClr val="24324A"/>
                </a:solidFill>
                <a:latin typeface="Georgia Pro Semibold"/>
                <a:ea typeface="Georgia Pro Semibold"/>
                <a:cs typeface="Georgia Pro Semibold"/>
              </a:rPr>
              <a:t> </a:t>
            </a:r>
            <a:r>
              <a:rPr lang="it-IT" sz="2200" dirty="0">
                <a:solidFill>
                  <a:srgbClr val="24324A"/>
                </a:solidFill>
                <a:latin typeface="Georgia Pro Semibold"/>
                <a:ea typeface="Georgia Pro Semibold"/>
                <a:cs typeface="Georgia Pro Semibold"/>
              </a:rPr>
              <a:t>come infermiera in chirurgia generale e </a:t>
            </a:r>
            <a:r>
              <a:rPr sz="2200" b="0" i="0" dirty="0" err="1">
                <a:solidFill>
                  <a:srgbClr val="24324A"/>
                </a:solidFill>
                <a:latin typeface="Georgia Pro Semibold"/>
                <a:ea typeface="Georgia Pro Semibold"/>
                <a:cs typeface="Georgia Pro Semibold"/>
              </a:rPr>
              <a:t>nel</a:t>
            </a:r>
            <a:r>
              <a:rPr sz="2200" b="0" i="0" dirty="0">
                <a:solidFill>
                  <a:srgbClr val="24324A"/>
                </a:solidFill>
                <a:latin typeface="Georgia Pro Semibold"/>
                <a:ea typeface="Georgia Pro Semibold"/>
                <a:cs typeface="Georgia Pro Semibold"/>
              </a:rPr>
              <a:t> </a:t>
            </a:r>
            <a:r>
              <a:rPr sz="2200" b="0" i="0" dirty="0" err="1">
                <a:solidFill>
                  <a:srgbClr val="24324A"/>
                </a:solidFill>
                <a:latin typeface="Georgia Pro Semibold"/>
                <a:ea typeface="Georgia Pro Semibold"/>
                <a:cs typeface="Georgia Pro Semibold"/>
              </a:rPr>
              <a:t>percorso</a:t>
            </a:r>
            <a:r>
              <a:rPr sz="2200" b="0" i="0" dirty="0">
                <a:solidFill>
                  <a:srgbClr val="24324A"/>
                </a:solidFill>
                <a:latin typeface="Georgia Pro Semibold"/>
                <a:ea typeface="Georgia Pro Semibold"/>
                <a:cs typeface="Georgia Pro Semibold"/>
              </a:rPr>
              <a:t> </a:t>
            </a:r>
            <a:r>
              <a:rPr sz="2200" b="0" i="0" dirty="0" err="1">
                <a:solidFill>
                  <a:srgbClr val="24324A"/>
                </a:solidFill>
                <a:latin typeface="Georgia Pro Semibold"/>
                <a:ea typeface="Georgia Pro Semibold"/>
                <a:cs typeface="Georgia Pro Semibold"/>
              </a:rPr>
              <a:t>chirurgico</a:t>
            </a:r>
            <a:r>
              <a:rPr lang="it-IT" sz="2200" dirty="0">
                <a:solidFill>
                  <a:srgbClr val="24324A"/>
                </a:solidFill>
                <a:latin typeface="Georgia Pro Semibold"/>
                <a:ea typeface="Georgia Pro Semibold"/>
                <a:cs typeface="Georgia Pro Semibold"/>
              </a:rPr>
              <a:t> </a:t>
            </a:r>
            <a:r>
              <a:rPr sz="2200" b="0" i="0" dirty="0">
                <a:solidFill>
                  <a:srgbClr val="24324A"/>
                </a:solidFill>
                <a:latin typeface="Georgia Pro Semibold"/>
                <a:ea typeface="Georgia Pro Semibold"/>
                <a:cs typeface="Georgia Pro Semibold"/>
              </a:rPr>
              <a:t>della persona con </a:t>
            </a:r>
            <a:r>
              <a:rPr sz="2200" b="0" i="0" dirty="0" err="1">
                <a:solidFill>
                  <a:srgbClr val="24324A"/>
                </a:solidFill>
                <a:latin typeface="Georgia Pro Semibold"/>
                <a:ea typeface="Georgia Pro Semibold"/>
                <a:cs typeface="Georgia Pro Semibold"/>
              </a:rPr>
              <a:t>obesità</a:t>
            </a:r>
            <a:endParaRPr sz="2200" b="0" i="0" dirty="0">
              <a:solidFill>
                <a:srgbClr val="24324A"/>
              </a:solidFill>
              <a:latin typeface="Georgia Pro Semibold"/>
              <a:ea typeface="Georgia Pro Semibold"/>
              <a:cs typeface="Georgia Pro Semibold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85E63C5-63FB-1FFA-F448-D4ACBE548D2F}"/>
              </a:ext>
            </a:extLst>
          </p:cNvPr>
          <p:cNvSpPr>
            <a:spLocks noGrp="1"/>
          </p:cNvSpPr>
          <p:nvPr/>
        </p:nvSpPr>
        <p:spPr>
          <a:xfrm>
            <a:off x="6405563" y="2566559"/>
            <a:ext cx="4476751" cy="262975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lnSpc>
                <a:spcPct val="150000"/>
              </a:lnSpc>
              <a:spcAft>
                <a:spcPts val="0"/>
              </a:spcAft>
              <a:defRPr sz="2250" b="0">
                <a:solidFill>
                  <a:srgbClr val="637086"/>
                </a:solidFill>
              </a:defRPr>
            </a:pPr>
            <a:r>
              <a:rPr lang="it-IT" sz="2200" dirty="0">
                <a:solidFill>
                  <a:srgbClr val="24324A"/>
                </a:solidFill>
                <a:latin typeface="Georgia Pro Semibold" panose="02040702050405020303" pitchFamily="18" charset="0"/>
                <a:ea typeface="Georgia Pro Semibold"/>
                <a:cs typeface="Georgia Pro Semibold"/>
              </a:rPr>
              <a:t>C</a:t>
            </a:r>
            <a:r>
              <a:rPr lang="it-IT" sz="2200" b="0" i="0" dirty="0">
                <a:solidFill>
                  <a:srgbClr val="24324A"/>
                </a:solidFill>
                <a:latin typeface="Georgia Pro Semibold" panose="02040702050405020303" pitchFamily="18" charset="0"/>
                <a:ea typeface="Georgia Pro Semibold"/>
                <a:cs typeface="Georgia Pro Semibold"/>
              </a:rPr>
              <a:t>ollaborazione con:</a:t>
            </a:r>
          </a:p>
          <a:p>
            <a:pPr marL="342900" indent="-342900" algn="l">
              <a:lnSpc>
                <a:spcPct val="150000"/>
              </a:lnSpc>
              <a:spcAft>
                <a:spcPts val="0"/>
              </a:spcAft>
              <a:buFontTx/>
              <a:buChar char="-"/>
              <a:defRPr sz="2250" b="0">
                <a:solidFill>
                  <a:srgbClr val="637086"/>
                </a:solidFill>
              </a:defRPr>
            </a:pPr>
            <a:r>
              <a:rPr lang="it-IT" sz="2000" dirty="0">
                <a:solidFill>
                  <a:srgbClr val="24324A"/>
                </a:solidFill>
                <a:latin typeface="Georgia Pro Semibold" panose="02040702050405020303" pitchFamily="18" charset="0"/>
                <a:ea typeface="Georgia Pro Semibold"/>
                <a:cs typeface="Georgia Pro Semibold"/>
              </a:rPr>
              <a:t>S.C.</a:t>
            </a:r>
            <a:r>
              <a:rPr lang="it-IT" sz="2000" dirty="0">
                <a:latin typeface="Georgia Pro Semibold" panose="02040702050405020303" pitchFamily="18" charset="0"/>
              </a:rPr>
              <a:t> Chirurgia Bariatrica ed </a:t>
            </a:r>
            <a:r>
              <a:rPr lang="it-IT" sz="2000" dirty="0" err="1">
                <a:latin typeface="Georgia Pro Semibold" panose="02040702050405020303" pitchFamily="18" charset="0"/>
              </a:rPr>
              <a:t>Esofagofastrica</a:t>
            </a:r>
            <a:r>
              <a:rPr lang="it-IT" sz="2000" dirty="0">
                <a:latin typeface="Georgia Pro Semibold" panose="02040702050405020303" pitchFamily="18" charset="0"/>
              </a:rPr>
              <a:t> Funzionale </a:t>
            </a:r>
          </a:p>
          <a:p>
            <a:pPr algn="l">
              <a:lnSpc>
                <a:spcPct val="150000"/>
              </a:lnSpc>
              <a:spcAft>
                <a:spcPts val="0"/>
              </a:spcAft>
              <a:defRPr sz="2250" b="0">
                <a:solidFill>
                  <a:srgbClr val="637086"/>
                </a:solidFill>
              </a:defRPr>
            </a:pPr>
            <a:endParaRPr lang="it-IT" sz="2000" dirty="0">
              <a:latin typeface="Georgia Pro Semibold" panose="02040702050405020303" pitchFamily="18" charset="0"/>
            </a:endParaRPr>
          </a:p>
          <a:p>
            <a:pPr algn="l">
              <a:spcAft>
                <a:spcPts val="0"/>
              </a:spcAft>
              <a:buNone/>
            </a:pPr>
            <a:r>
              <a:rPr lang="it-IT" sz="2200" dirty="0">
                <a:solidFill>
                  <a:srgbClr val="24324A"/>
                </a:solidFill>
                <a:latin typeface="Georgia Pro Semibold" panose="02040702050405020303" pitchFamily="18" charset="0"/>
                <a:ea typeface="Georgia Pro Semibold"/>
                <a:cs typeface="Georgia Pro Semibold"/>
              </a:rPr>
              <a:t>- S.C. C</a:t>
            </a:r>
            <a:r>
              <a:rPr lang="it-IT" sz="2200" b="0" i="0" dirty="0">
                <a:solidFill>
                  <a:srgbClr val="24324A"/>
                </a:solidFill>
                <a:latin typeface="Georgia Pro Semibold" panose="02040702050405020303" pitchFamily="18" charset="0"/>
                <a:ea typeface="Georgia Pro Semibold"/>
                <a:cs typeface="Georgia Pro Semibold"/>
              </a:rPr>
              <a:t>hirurgia </a:t>
            </a:r>
            <a:r>
              <a:rPr lang="it-IT" sz="2200" dirty="0">
                <a:solidFill>
                  <a:srgbClr val="24324A"/>
                </a:solidFill>
                <a:latin typeface="Georgia Pro Semibold" panose="02040702050405020303" pitchFamily="18" charset="0"/>
                <a:ea typeface="Georgia Pro Semibold"/>
                <a:cs typeface="Georgia Pro Semibold"/>
              </a:rPr>
              <a:t>G</a:t>
            </a:r>
            <a:r>
              <a:rPr lang="it-IT" sz="2200" b="0" i="0" dirty="0">
                <a:solidFill>
                  <a:srgbClr val="24324A"/>
                </a:solidFill>
                <a:latin typeface="Georgia Pro Semibold" panose="02040702050405020303" pitchFamily="18" charset="0"/>
                <a:ea typeface="Georgia Pro Semibold"/>
                <a:cs typeface="Georgia Pro Semibold"/>
              </a:rPr>
              <a:t>enerale</a:t>
            </a:r>
          </a:p>
        </p:txBody>
      </p:sp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92608"/>
            <a:ext cx="10972800" cy="384048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1600" b="1" dirty="0">
                <a:solidFill>
                  <a:srgbClr val="58A0AD"/>
                </a:solidFill>
                <a:latin typeface="Georgia"/>
              </a:rPr>
              <a:t>DATI DEL PERCORSO CONDIVISO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86384"/>
            <a:ext cx="10972800" cy="566928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3000" b="1" dirty="0">
                <a:solidFill>
                  <a:srgbClr val="4966AA"/>
                </a:solidFill>
                <a:latin typeface="Georgia Pro Semibold" panose="02040702050405020303" pitchFamily="18" charset="0"/>
              </a:rPr>
              <a:t>Il peso non </a:t>
            </a:r>
            <a:r>
              <a:rPr sz="3000" b="1" dirty="0" err="1">
                <a:solidFill>
                  <a:srgbClr val="4966AA"/>
                </a:solidFill>
                <a:latin typeface="Georgia Pro Semibold" panose="02040702050405020303" pitchFamily="18" charset="0"/>
              </a:rPr>
              <a:t>descrive</a:t>
            </a:r>
            <a:r>
              <a:rPr sz="3000" b="1" dirty="0">
                <a:solidFill>
                  <a:srgbClr val="4966AA"/>
                </a:solidFill>
                <a:latin typeface="Georgia Pro Semibold" panose="02040702050405020303" pitchFamily="18" charset="0"/>
              </a:rPr>
              <a:t> da solo la </a:t>
            </a:r>
            <a:r>
              <a:rPr sz="3000" b="1" dirty="0" err="1">
                <a:solidFill>
                  <a:srgbClr val="4966AA"/>
                </a:solidFill>
                <a:latin typeface="Georgia Pro Semibold" panose="02040702050405020303" pitchFamily="18" charset="0"/>
              </a:rPr>
              <a:t>gravità</a:t>
            </a:r>
            <a:r>
              <a:rPr sz="3000" b="1" dirty="0">
                <a:solidFill>
                  <a:srgbClr val="4966AA"/>
                </a:solidFill>
                <a:latin typeface="Georgia Pro Semibold" panose="02040702050405020303" pitchFamily="18" charset="0"/>
              </a:rPr>
              <a:t> </a:t>
            </a:r>
            <a:r>
              <a:rPr sz="3000" b="1" dirty="0" err="1">
                <a:solidFill>
                  <a:srgbClr val="4966AA"/>
                </a:solidFill>
                <a:latin typeface="Georgia Pro Semibold" panose="02040702050405020303" pitchFamily="18" charset="0"/>
              </a:rPr>
              <a:t>dell’OSAS</a:t>
            </a:r>
            <a:endParaRPr sz="3000" b="1" dirty="0">
              <a:solidFill>
                <a:srgbClr val="4966AA"/>
              </a:solidFill>
              <a:latin typeface="Georgia Pro Semibold" panose="02040702050405020303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1481328"/>
            <a:ext cx="960120" cy="36576"/>
          </a:xfrm>
          <a:prstGeom prst="rect">
            <a:avLst/>
          </a:prstGeom>
          <a:solidFill>
            <a:srgbClr val="58A0AD"/>
          </a:solidFill>
          <a:ln>
            <a:solidFill>
              <a:srgbClr val="58A0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13232" y="1810512"/>
            <a:ext cx="2670048" cy="713232"/>
          </a:xfrm>
          <a:prstGeom prst="roundRect">
            <a:avLst/>
          </a:prstGeom>
          <a:solidFill>
            <a:srgbClr val="F8F9FB"/>
          </a:solidFill>
          <a:ln w="9525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32688" y="1993392"/>
            <a:ext cx="822960" cy="301752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2600" b="1">
                <a:solidFill>
                  <a:srgbClr val="4966AA"/>
                </a:solidFill>
                <a:latin typeface="Georgia"/>
              </a:rPr>
              <a:t>166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55648" y="2009880"/>
            <a:ext cx="1572767" cy="402336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320" b="1" dirty="0">
                <a:solidFill>
                  <a:srgbClr val="000000"/>
                </a:solidFill>
                <a:latin typeface="Georgia"/>
              </a:rPr>
              <a:t>poli</a:t>
            </a:r>
            <a:r>
              <a:rPr lang="it-IT" sz="1320" b="1" dirty="0">
                <a:solidFill>
                  <a:srgbClr val="000000"/>
                </a:solidFill>
                <a:latin typeface="Georgia"/>
              </a:rPr>
              <a:t>sonno</a:t>
            </a:r>
            <a:r>
              <a:rPr sz="1320" b="1" dirty="0" err="1">
                <a:solidFill>
                  <a:srgbClr val="000000"/>
                </a:solidFill>
                <a:latin typeface="Georgia"/>
              </a:rPr>
              <a:t>grafie</a:t>
            </a:r>
            <a:br>
              <a:rPr dirty="0"/>
            </a:br>
            <a:r>
              <a:rPr sz="1320" b="1" dirty="0" err="1">
                <a:solidFill>
                  <a:srgbClr val="000000"/>
                </a:solidFill>
                <a:latin typeface="Georgia"/>
              </a:rPr>
              <a:t>analizzate</a:t>
            </a:r>
            <a:endParaRPr sz="1320" b="1" dirty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703320" y="1810512"/>
            <a:ext cx="2670048" cy="713232"/>
          </a:xfrm>
          <a:prstGeom prst="roundRect">
            <a:avLst/>
          </a:prstGeom>
          <a:solidFill>
            <a:srgbClr val="F8F9FB"/>
          </a:solidFill>
          <a:ln w="9525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4014216" y="1976161"/>
            <a:ext cx="822960" cy="301752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2600" b="1" dirty="0">
                <a:solidFill>
                  <a:srgbClr val="58A0AD"/>
                </a:solidFill>
                <a:latin typeface="Georgia"/>
              </a:rPr>
              <a:t>87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3439" y="1952166"/>
            <a:ext cx="1578614" cy="402336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320" b="1" dirty="0" err="1">
                <a:solidFill>
                  <a:srgbClr val="000000"/>
                </a:solidFill>
                <a:latin typeface="Georgia"/>
              </a:rPr>
              <a:t>pazienti</a:t>
            </a:r>
            <a:r>
              <a:rPr sz="1320" b="1" dirty="0">
                <a:solidFill>
                  <a:srgbClr val="000000"/>
                </a:solidFill>
                <a:latin typeface="Georgia"/>
              </a:rPr>
              <a:t> con</a:t>
            </a:r>
            <a:br>
              <a:rPr dirty="0"/>
            </a:br>
            <a:r>
              <a:rPr sz="1320" b="1" dirty="0" err="1">
                <a:solidFill>
                  <a:srgbClr val="000000"/>
                </a:solidFill>
                <a:latin typeface="Georgia"/>
              </a:rPr>
              <a:t>obesità</a:t>
            </a:r>
            <a:r>
              <a:rPr lang="it-IT" sz="1320" b="1" dirty="0">
                <a:solidFill>
                  <a:srgbClr val="000000"/>
                </a:solidFill>
                <a:latin typeface="Georgia"/>
              </a:rPr>
              <a:t> (I-II-III)</a:t>
            </a:r>
            <a:endParaRPr sz="1320" b="1" dirty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693408" y="1810512"/>
            <a:ext cx="2670048" cy="713232"/>
          </a:xfrm>
          <a:prstGeom prst="roundRect">
            <a:avLst/>
          </a:prstGeom>
          <a:solidFill>
            <a:srgbClr val="F8F9FB"/>
          </a:solidFill>
          <a:ln w="9525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071909" y="1920944"/>
            <a:ext cx="822960" cy="301752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2600" b="1">
                <a:solidFill>
                  <a:srgbClr val="58A0AD"/>
                </a:solidFill>
                <a:latin typeface="Georgia"/>
              </a:rPr>
              <a:t>70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5824" y="1964645"/>
            <a:ext cx="1353312" cy="402336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320" b="1" dirty="0">
                <a:solidFill>
                  <a:srgbClr val="000000"/>
                </a:solidFill>
                <a:latin typeface="Georgia"/>
              </a:rPr>
              <a:t>con </a:t>
            </a:r>
            <a:r>
              <a:rPr sz="1320" b="1" dirty="0" err="1">
                <a:solidFill>
                  <a:srgbClr val="000000"/>
                </a:solidFill>
                <a:latin typeface="Georgia"/>
              </a:rPr>
              <a:t>diagnosi</a:t>
            </a:r>
            <a:br>
              <a:rPr dirty="0"/>
            </a:br>
            <a:r>
              <a:rPr sz="1320" b="1" dirty="0">
                <a:solidFill>
                  <a:srgbClr val="000000"/>
                </a:solidFill>
                <a:latin typeface="Georgia"/>
              </a:rPr>
              <a:t>di OSAS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79" y="2997431"/>
            <a:ext cx="6217920" cy="274320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1620" b="1" dirty="0">
                <a:solidFill>
                  <a:srgbClr val="58A0AD"/>
                </a:solidFill>
                <a:latin typeface="Georgia"/>
              </a:rPr>
              <a:t>Distribuzione OSAS per </a:t>
            </a:r>
            <a:r>
              <a:rPr sz="1620" b="1" dirty="0" err="1">
                <a:solidFill>
                  <a:srgbClr val="58A0AD"/>
                </a:solidFill>
                <a:latin typeface="Georgia"/>
              </a:rPr>
              <a:t>gravità</a:t>
            </a:r>
            <a:r>
              <a:rPr sz="1620" b="1" dirty="0">
                <a:solidFill>
                  <a:srgbClr val="58A0AD"/>
                </a:solidFill>
                <a:latin typeface="Georgia"/>
              </a:rPr>
              <a:t> e </a:t>
            </a:r>
            <a:r>
              <a:rPr sz="1620" b="1" dirty="0" err="1">
                <a:solidFill>
                  <a:srgbClr val="58A0AD"/>
                </a:solidFill>
                <a:latin typeface="Georgia"/>
              </a:rPr>
              <a:t>sesso</a:t>
            </a:r>
            <a:r>
              <a:rPr sz="1620" b="1" dirty="0">
                <a:solidFill>
                  <a:srgbClr val="58A0AD"/>
                </a:solidFill>
                <a:latin typeface="Georgia"/>
              </a:rPr>
              <a:t> (n = 70)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22708" y="5286286"/>
            <a:ext cx="118872" cy="118872"/>
          </a:xfrm>
          <a:prstGeom prst="rect">
            <a:avLst/>
          </a:prstGeom>
          <a:solidFill>
            <a:srgbClr val="58A0AD"/>
          </a:solidFill>
          <a:ln>
            <a:solidFill>
              <a:srgbClr val="58A0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964724" y="5193698"/>
            <a:ext cx="594360" cy="201168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1200" b="0" dirty="0" err="1">
                <a:solidFill>
                  <a:srgbClr val="5F5F5F"/>
                </a:solidFill>
                <a:latin typeface="Georgia"/>
              </a:rPr>
              <a:t>donne</a:t>
            </a:r>
            <a:endParaRPr sz="1200" b="0" dirty="0">
              <a:solidFill>
                <a:srgbClr val="5F5F5F"/>
              </a:solidFill>
              <a:latin typeface="Georgia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722708" y="4783014"/>
            <a:ext cx="118872" cy="118872"/>
          </a:xfrm>
          <a:prstGeom prst="rect">
            <a:avLst/>
          </a:prstGeom>
          <a:solidFill>
            <a:srgbClr val="4966AA"/>
          </a:solidFill>
          <a:ln>
            <a:solidFill>
              <a:srgbClr val="4966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919004" y="4727307"/>
            <a:ext cx="640080" cy="201168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1200" b="0" dirty="0" err="1">
                <a:solidFill>
                  <a:srgbClr val="5F5F5F"/>
                </a:solidFill>
                <a:latin typeface="Georgia"/>
              </a:rPr>
              <a:t>uomini</a:t>
            </a:r>
            <a:endParaRPr sz="1200" b="0" dirty="0">
              <a:solidFill>
                <a:srgbClr val="5F5F5F"/>
              </a:solidFill>
              <a:latin typeface="Georgi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68680" y="5486400"/>
            <a:ext cx="6400800" cy="22860"/>
          </a:xfrm>
          <a:prstGeom prst="rect">
            <a:avLst/>
          </a:prstGeom>
          <a:solidFill>
            <a:srgbClr val="D2D2D2"/>
          </a:solidFill>
          <a:ln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60120" y="4712676"/>
            <a:ext cx="1143000" cy="773723"/>
          </a:xfrm>
          <a:prstGeom prst="rect">
            <a:avLst/>
          </a:prstGeom>
          <a:solidFill>
            <a:srgbClr val="58A0AD"/>
          </a:solidFill>
          <a:ln>
            <a:solidFill>
              <a:srgbClr val="58A0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60120" y="3657599"/>
            <a:ext cx="1143000" cy="1055076"/>
          </a:xfrm>
          <a:prstGeom prst="rect">
            <a:avLst/>
          </a:prstGeom>
          <a:solidFill>
            <a:srgbClr val="4966AA"/>
          </a:solidFill>
          <a:ln>
            <a:solidFill>
              <a:srgbClr val="4966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408176" y="5008098"/>
            <a:ext cx="274320" cy="182880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080" b="1">
                <a:solidFill>
                  <a:srgbClr val="FFFFFF"/>
                </a:solidFill>
                <a:latin typeface="Georgia"/>
              </a:rPr>
              <a:t>11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08176" y="4093698"/>
            <a:ext cx="274320" cy="182880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080" b="1">
                <a:solidFill>
                  <a:srgbClr val="FFFFFF"/>
                </a:solidFill>
                <a:latin typeface="Georgia"/>
              </a:rPr>
              <a:t>15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80160" y="3383279"/>
            <a:ext cx="512064" cy="219456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639" b="1">
                <a:solidFill>
                  <a:srgbClr val="000000"/>
                </a:solidFill>
                <a:latin typeface="Georgia"/>
              </a:rPr>
              <a:t>26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5687568"/>
            <a:ext cx="1453896" cy="219456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240" b="1">
                <a:solidFill>
                  <a:srgbClr val="58A0AD"/>
                </a:solidFill>
                <a:latin typeface="Georgia"/>
              </a:rPr>
              <a:t>LIEVE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520439" y="4783015"/>
            <a:ext cx="1143000" cy="703384"/>
          </a:xfrm>
          <a:prstGeom prst="rect">
            <a:avLst/>
          </a:prstGeom>
          <a:solidFill>
            <a:srgbClr val="58A0AD"/>
          </a:solidFill>
          <a:ln>
            <a:solidFill>
              <a:srgbClr val="58A0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3520439" y="3727938"/>
            <a:ext cx="1143000" cy="1055076"/>
          </a:xfrm>
          <a:prstGeom prst="rect">
            <a:avLst/>
          </a:prstGeom>
          <a:solidFill>
            <a:srgbClr val="4966AA"/>
          </a:solidFill>
          <a:ln>
            <a:solidFill>
              <a:srgbClr val="4966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3968496" y="5043267"/>
            <a:ext cx="274320" cy="182880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080" b="1">
                <a:solidFill>
                  <a:srgbClr val="FFFFFF"/>
                </a:solidFill>
                <a:latin typeface="Georgia"/>
              </a:rPr>
              <a:t>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68496" y="4164036"/>
            <a:ext cx="274320" cy="182880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080" b="1">
                <a:solidFill>
                  <a:srgbClr val="FFFFFF"/>
                </a:solidFill>
                <a:latin typeface="Georgia"/>
              </a:rPr>
              <a:t>15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40479" y="3453618"/>
            <a:ext cx="512064" cy="219456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639" b="1">
                <a:solidFill>
                  <a:srgbClr val="000000"/>
                </a:solidFill>
                <a:latin typeface="Georgia"/>
              </a:rPr>
              <a:t>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364991" y="5687568"/>
            <a:ext cx="1453896" cy="219456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240" b="1">
                <a:solidFill>
                  <a:srgbClr val="58A0AD"/>
                </a:solidFill>
                <a:latin typeface="Georgia"/>
              </a:rPr>
              <a:t>MODERATA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080759" y="5205046"/>
            <a:ext cx="1143000" cy="281353"/>
          </a:xfrm>
          <a:prstGeom prst="rect">
            <a:avLst/>
          </a:prstGeom>
          <a:solidFill>
            <a:srgbClr val="58A0AD"/>
          </a:solidFill>
          <a:ln>
            <a:solidFill>
              <a:srgbClr val="58A0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6080759" y="4149969"/>
            <a:ext cx="1143000" cy="1055076"/>
          </a:xfrm>
          <a:prstGeom prst="rect">
            <a:avLst/>
          </a:prstGeom>
          <a:solidFill>
            <a:srgbClr val="4966AA"/>
          </a:solidFill>
          <a:ln>
            <a:solidFill>
              <a:srgbClr val="4966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528816" y="5254283"/>
            <a:ext cx="274320" cy="182880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080" b="1">
                <a:solidFill>
                  <a:srgbClr val="FFFFFF"/>
                </a:solidFill>
                <a:latin typeface="Georgia"/>
              </a:rP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28816" y="4586067"/>
            <a:ext cx="274320" cy="182880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080" b="1">
                <a:solidFill>
                  <a:srgbClr val="FFFFFF"/>
                </a:solidFill>
                <a:latin typeface="Georgia"/>
              </a:rPr>
              <a:t>15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799" y="3875649"/>
            <a:ext cx="512064" cy="219456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639" b="1">
                <a:solidFill>
                  <a:srgbClr val="000000"/>
                </a:solidFill>
                <a:latin typeface="Georgia"/>
              </a:rPr>
              <a:t>19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25312" y="5687568"/>
            <a:ext cx="1453896" cy="219456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240" b="1">
                <a:solidFill>
                  <a:srgbClr val="58A0AD"/>
                </a:solidFill>
                <a:latin typeface="Georgia"/>
              </a:rPr>
              <a:t>GRAVE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422892" y="3255263"/>
            <a:ext cx="1417320" cy="256032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b="1" dirty="0">
                <a:solidFill>
                  <a:srgbClr val="58A0AD"/>
                </a:solidFill>
                <a:latin typeface="Georgia"/>
              </a:rPr>
              <a:t>BMI–AHI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741664" y="3726180"/>
            <a:ext cx="2606040" cy="1783080"/>
          </a:xfrm>
          <a:prstGeom prst="roundRect">
            <a:avLst/>
          </a:prstGeom>
          <a:solidFill>
            <a:srgbClr val="FAFAFA"/>
          </a:solidFill>
          <a:ln w="9525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9304020" y="4032855"/>
            <a:ext cx="1481328" cy="329184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2300" b="1" dirty="0">
                <a:solidFill>
                  <a:srgbClr val="000000"/>
                </a:solidFill>
                <a:latin typeface="Georgia"/>
              </a:rPr>
              <a:t>ρ = 0,24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404604" y="4491397"/>
            <a:ext cx="1280160" cy="274320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550" b="1" dirty="0">
                <a:solidFill>
                  <a:srgbClr val="000000"/>
                </a:solidFill>
                <a:latin typeface="Georgia"/>
              </a:rPr>
              <a:t>p = 0,002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034272" y="4979259"/>
            <a:ext cx="2194560" cy="310896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400" b="0" dirty="0" err="1">
                <a:solidFill>
                  <a:srgbClr val="5F5F5F"/>
                </a:solidFill>
                <a:latin typeface="Georgia" panose="02040502050405020303" pitchFamily="18" charset="0"/>
              </a:rPr>
              <a:t>associazione</a:t>
            </a:r>
            <a:r>
              <a:rPr sz="1400" b="0" dirty="0">
                <a:solidFill>
                  <a:srgbClr val="5F5F5F"/>
                </a:solidFill>
                <a:latin typeface="Georgia" panose="02040502050405020303" pitchFamily="18" charset="0"/>
              </a:rPr>
              <a:t> </a:t>
            </a:r>
            <a:r>
              <a:rPr sz="1400" b="0" dirty="0" err="1">
                <a:solidFill>
                  <a:srgbClr val="5F5F5F"/>
                </a:solidFill>
                <a:latin typeface="Georgia" panose="02040502050405020303" pitchFamily="18" charset="0"/>
              </a:rPr>
              <a:t>positiva</a:t>
            </a:r>
            <a:r>
              <a:rPr sz="1400" b="0" dirty="0">
                <a:solidFill>
                  <a:srgbClr val="5F5F5F"/>
                </a:solidFill>
                <a:latin typeface="Georgia" panose="02040502050405020303" pitchFamily="18" charset="0"/>
              </a:rPr>
              <a:t>,</a:t>
            </a:r>
            <a:br>
              <a:rPr sz="1400" dirty="0">
                <a:latin typeface="Georgia" panose="02040502050405020303" pitchFamily="18" charset="0"/>
              </a:rPr>
            </a:br>
            <a:r>
              <a:rPr sz="1400" b="0" dirty="0" err="1">
                <a:solidFill>
                  <a:srgbClr val="5F5F5F"/>
                </a:solidFill>
                <a:latin typeface="Georgia" panose="02040502050405020303" pitchFamily="18" charset="0"/>
              </a:rPr>
              <a:t>significativa</a:t>
            </a:r>
            <a:r>
              <a:rPr sz="1400" b="0" dirty="0">
                <a:solidFill>
                  <a:srgbClr val="5F5F5F"/>
                </a:solidFill>
                <a:latin typeface="Georgia" panose="02040502050405020303" pitchFamily="18" charset="0"/>
              </a:rPr>
              <a:t> ma </a:t>
            </a:r>
            <a:r>
              <a:rPr sz="1400" b="0" dirty="0" err="1">
                <a:solidFill>
                  <a:srgbClr val="5F5F5F"/>
                </a:solidFill>
                <a:latin typeface="Georgia" panose="02040502050405020303" pitchFamily="18" charset="0"/>
              </a:rPr>
              <a:t>debole</a:t>
            </a:r>
            <a:endParaRPr sz="1400" b="0" dirty="0">
              <a:solidFill>
                <a:srgbClr val="5F5F5F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1C1A81A2-7841-42DD-B998-283DD9FD1D4B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6858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spcAft>
                <a:spcPts val="0"/>
              </a:spcAft>
              <a:buNone/>
              <a:defRPr sz="1050" b="1">
                <a:solidFill>
                  <a:srgbClr val="5AA2AE"/>
                </a:solidFill>
              </a:defRPr>
            </a:pPr>
            <a:r>
              <a:rPr sz="1600" b="1" i="0" dirty="0">
                <a:solidFill>
                  <a:srgbClr val="5AA2AE"/>
                </a:solidFill>
                <a:latin typeface="Georgia"/>
                <a:ea typeface="Georgia Pro Semibold"/>
                <a:cs typeface="Georgia Pro Semibold"/>
              </a:rPr>
              <a:t>INQUADRARE IL FENOMENO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7008C5E-F996-4D73-BDD9-FB70857B1D34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7156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spcAft>
                <a:spcPts val="0"/>
              </a:spcAft>
              <a:buNone/>
              <a:defRPr sz="3000" b="1">
                <a:solidFill>
                  <a:srgbClr val="4A66AC"/>
                </a:solidFill>
              </a:defRPr>
            </a:pPr>
            <a:r>
              <a:rPr lang="it-IT" sz="3000" b="1" i="0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Il peso assistenziale dell’obesità</a:t>
            </a:r>
            <a:endParaRPr sz="3200" b="1" dirty="0">
              <a:solidFill>
                <a:srgbClr val="4A66AC"/>
              </a:solidFill>
              <a:latin typeface="Georgia Pro Semibold"/>
              <a:ea typeface="Georgia Pro Semibold"/>
              <a:cs typeface="Georgia Pro Semibold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F91753C-F3DC-4D8D-80E0-2DCD4AB11450}"/>
              </a:ext>
            </a:extLst>
          </p:cNvPr>
          <p:cNvSpPr>
            <a:spLocks noGrp="1"/>
          </p:cNvSpPr>
          <p:nvPr/>
        </p:nvSpPr>
        <p:spPr>
          <a:xfrm>
            <a:off x="685800" y="1532010"/>
            <a:ext cx="876300" cy="38100"/>
          </a:xfrm>
          <a:prstGeom prst="rect">
            <a:avLst/>
          </a:prstGeom>
          <a:solidFill>
            <a:srgbClr val="5AA2A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88D62B2-B46A-4F2A-A3AA-D4BF657BF310}"/>
              </a:ext>
            </a:extLst>
          </p:cNvPr>
          <p:cNvSpPr>
            <a:spLocks noGrp="1"/>
          </p:cNvSpPr>
          <p:nvPr/>
        </p:nvSpPr>
        <p:spPr>
          <a:xfrm>
            <a:off x="555048" y="1952193"/>
            <a:ext cx="2476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spcAft>
                <a:spcPts val="0"/>
              </a:spcAft>
              <a:buNone/>
              <a:defRPr sz="1500" b="1">
                <a:solidFill>
                  <a:srgbClr val="4A66AC"/>
                </a:solidFill>
              </a:defRPr>
            </a:pPr>
            <a:r>
              <a:rPr sz="2000" b="1" i="0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WEIGHT BIAS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E370111-FDF2-47F7-AFF3-52A22C1A008A}"/>
              </a:ext>
            </a:extLst>
          </p:cNvPr>
          <p:cNvSpPr>
            <a:spLocks noGrp="1"/>
          </p:cNvSpPr>
          <p:nvPr/>
        </p:nvSpPr>
        <p:spPr>
          <a:xfrm>
            <a:off x="3492708" y="2120250"/>
            <a:ext cx="1143000" cy="19050"/>
          </a:xfrm>
          <a:prstGeom prst="rect">
            <a:avLst/>
          </a:prstGeom>
          <a:solidFill>
            <a:srgbClr val="5AA2AE"/>
          </a:solidFill>
          <a:ln w="12700">
            <a:solidFill>
              <a:schemeClr val="accent5">
                <a:lumMod val="60000"/>
                <a:lumOff val="40000"/>
              </a:scheme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FAA0711-97AE-4823-AEBB-0EAE9C09CD37}"/>
              </a:ext>
            </a:extLst>
          </p:cNvPr>
          <p:cNvSpPr>
            <a:spLocks noGrp="1"/>
          </p:cNvSpPr>
          <p:nvPr/>
        </p:nvSpPr>
        <p:spPr>
          <a:xfrm>
            <a:off x="4711843" y="1847850"/>
            <a:ext cx="6960611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spcAft>
                <a:spcPts val="0"/>
              </a:spcAft>
              <a:buNone/>
              <a:defRPr sz="2025" b="0">
                <a:solidFill>
                  <a:srgbClr val="24324A"/>
                </a:solidFill>
              </a:defRPr>
            </a:pPr>
            <a:r>
              <a:rPr lang="it-IT" sz="2000" b="0" i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 </a:t>
            </a:r>
            <a:r>
              <a:rPr sz="2000" b="0" i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Credenze</a:t>
            </a:r>
            <a:r>
              <a:rPr sz="2000" b="0" i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, </a:t>
            </a:r>
            <a:r>
              <a:rPr sz="2000" b="0" i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atteggiamenti</a:t>
            </a:r>
            <a:r>
              <a:rPr sz="2000" b="0" i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e </a:t>
            </a:r>
            <a:r>
              <a:rPr sz="2000" b="0" i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giudizi</a:t>
            </a:r>
            <a:r>
              <a:rPr sz="2000" b="0" i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2000" b="0" i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negativi</a:t>
            </a:r>
            <a:r>
              <a:rPr sz="2000" b="0" i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2000" b="0" i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legati</a:t>
            </a:r>
            <a:r>
              <a:rPr sz="2000" b="0" i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al peso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2ED62565-DC9C-42C9-A28F-2DA425CCE7F9}"/>
              </a:ext>
            </a:extLst>
          </p:cNvPr>
          <p:cNvSpPr>
            <a:spLocks noGrp="1"/>
          </p:cNvSpPr>
          <p:nvPr/>
        </p:nvSpPr>
        <p:spPr>
          <a:xfrm>
            <a:off x="555048" y="3154507"/>
            <a:ext cx="2476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spcAft>
                <a:spcPts val="0"/>
              </a:spcAft>
              <a:buNone/>
              <a:defRPr sz="1500" b="1">
                <a:solidFill>
                  <a:srgbClr val="4A66AC"/>
                </a:solidFill>
              </a:defRPr>
            </a:pPr>
            <a:r>
              <a:rPr sz="2000" b="1" i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STIGMA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A046ACA-DF1F-4CF1-87CB-8F3DBE1492E9}"/>
              </a:ext>
            </a:extLst>
          </p:cNvPr>
          <p:cNvSpPr>
            <a:spLocks noGrp="1"/>
          </p:cNvSpPr>
          <p:nvPr/>
        </p:nvSpPr>
        <p:spPr>
          <a:xfrm>
            <a:off x="3492708" y="3355270"/>
            <a:ext cx="1143000" cy="19050"/>
          </a:xfrm>
          <a:prstGeom prst="rect">
            <a:avLst/>
          </a:prstGeom>
          <a:solidFill>
            <a:srgbClr val="5AA2A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63A1175-3561-452A-B420-3B0B305F408E}"/>
              </a:ext>
            </a:extLst>
          </p:cNvPr>
          <p:cNvSpPr>
            <a:spLocks noGrp="1"/>
          </p:cNvSpPr>
          <p:nvPr/>
        </p:nvSpPr>
        <p:spPr>
          <a:xfrm>
            <a:off x="4711843" y="3065318"/>
            <a:ext cx="7223847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spcAft>
                <a:spcPts val="0"/>
              </a:spcAft>
              <a:buNone/>
              <a:defRPr sz="2025" b="0">
                <a:solidFill>
                  <a:srgbClr val="24324A"/>
                </a:solidFill>
              </a:defRPr>
            </a:pPr>
            <a:r>
              <a:rPr lang="it-IT" sz="2000" b="0" i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 </a:t>
            </a:r>
            <a:r>
              <a:rPr sz="2000" b="0" i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Svalutazione</a:t>
            </a:r>
            <a:r>
              <a:rPr sz="2000" b="0" i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2000" b="0" i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sociale</a:t>
            </a:r>
            <a:r>
              <a:rPr sz="2000" b="0" i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della persona e della </a:t>
            </a:r>
            <a:r>
              <a:rPr sz="2000" b="0" i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sua</a:t>
            </a:r>
            <a:r>
              <a:rPr sz="2000" b="0" i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2000" b="0" i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esperienza</a:t>
            </a:r>
            <a:endParaRPr sz="2000" b="0" dirty="0">
              <a:solidFill>
                <a:srgbClr val="24324A"/>
              </a:solidFill>
              <a:latin typeface="Georgia Pro Semibold"/>
              <a:ea typeface="Georgia Pro Semibold"/>
              <a:cs typeface="Georgia Pro Semibold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70A03A8-A2A0-447E-9456-4503BD4B2C10}"/>
              </a:ext>
            </a:extLst>
          </p:cNvPr>
          <p:cNvSpPr>
            <a:spLocks noGrp="1"/>
          </p:cNvSpPr>
          <p:nvPr/>
        </p:nvSpPr>
        <p:spPr>
          <a:xfrm>
            <a:off x="555048" y="4333875"/>
            <a:ext cx="293766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spcAft>
                <a:spcPts val="0"/>
              </a:spcAft>
              <a:buNone/>
              <a:defRPr sz="1500" b="1">
                <a:solidFill>
                  <a:srgbClr val="E77D6A"/>
                </a:solidFill>
              </a:defRPr>
            </a:pPr>
            <a:r>
              <a:rPr sz="2000" b="1" i="0" dirty="0">
                <a:solidFill>
                  <a:srgbClr val="C00000"/>
                </a:solidFill>
                <a:latin typeface="Georgia"/>
                <a:ea typeface="Georgia Pro Semibold"/>
                <a:cs typeface="Georgia Pro Semibold"/>
              </a:rPr>
              <a:t>DISCRIMINAZIONE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F4E5C11-E58C-4C3F-A720-EA8718B15916}"/>
              </a:ext>
            </a:extLst>
          </p:cNvPr>
          <p:cNvSpPr>
            <a:spLocks noGrp="1"/>
          </p:cNvSpPr>
          <p:nvPr/>
        </p:nvSpPr>
        <p:spPr>
          <a:xfrm>
            <a:off x="3492708" y="4514850"/>
            <a:ext cx="1143000" cy="19050"/>
          </a:xfrm>
          <a:prstGeom prst="rect">
            <a:avLst/>
          </a:prstGeom>
          <a:solidFill>
            <a:srgbClr val="E77D6A"/>
          </a:solidFill>
          <a:ln w="12700">
            <a:solidFill>
              <a:srgbClr val="C000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CD4FD79-68F7-49F3-A692-E8DDA3A8A041}"/>
              </a:ext>
            </a:extLst>
          </p:cNvPr>
          <p:cNvSpPr>
            <a:spLocks noGrp="1"/>
          </p:cNvSpPr>
          <p:nvPr/>
        </p:nvSpPr>
        <p:spPr>
          <a:xfrm>
            <a:off x="4871803" y="4242522"/>
            <a:ext cx="6633529" cy="78884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lnSpc>
                <a:spcPct val="150000"/>
              </a:lnSpc>
              <a:spcAft>
                <a:spcPts val="0"/>
              </a:spcAft>
              <a:buNone/>
              <a:defRPr sz="2025" b="0">
                <a:solidFill>
                  <a:srgbClr val="24324A"/>
                </a:solidFill>
              </a:defRPr>
            </a:pPr>
            <a:r>
              <a:rPr sz="1900" b="0" i="0" dirty="0">
                <a:solidFill>
                  <a:srgbClr val="C00000"/>
                </a:solidFill>
                <a:latin typeface="Georgia"/>
                <a:ea typeface="Georgia Pro Semibold"/>
                <a:cs typeface="Georgia Pro Semibold"/>
              </a:rPr>
              <a:t>DECISIONI O CONDIZIONI CHE POSSONO PRODURRE </a:t>
            </a:r>
            <a:r>
              <a:rPr lang="it-IT" sz="1900" b="0" i="0" dirty="0">
                <a:solidFill>
                  <a:srgbClr val="C00000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1900" b="0" i="0" dirty="0">
                <a:solidFill>
                  <a:srgbClr val="C00000"/>
                </a:solidFill>
                <a:latin typeface="Georgia"/>
                <a:ea typeface="Georgia Pro Semibold"/>
                <a:cs typeface="Georgia Pro Semibold"/>
              </a:rPr>
              <a:t>CURE MENO EQUE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4C358ECF-5CCE-48AE-A50B-F19B647A65BD}"/>
              </a:ext>
            </a:extLst>
          </p:cNvPr>
          <p:cNvSpPr>
            <a:spLocks noGrp="1"/>
          </p:cNvSpPr>
          <p:nvPr/>
        </p:nvSpPr>
        <p:spPr>
          <a:xfrm>
            <a:off x="762000" y="5656118"/>
            <a:ext cx="10287000" cy="746414"/>
          </a:xfrm>
          <a:prstGeom prst="roundRect">
            <a:avLst>
              <a:gd name="adj" fmla="val 14815"/>
            </a:avLst>
          </a:prstGeom>
          <a:solidFill>
            <a:srgbClr val="EAF5F3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DD0C5F7-2A34-4EFF-9A04-947D61D44F90}"/>
              </a:ext>
            </a:extLst>
          </p:cNvPr>
          <p:cNvSpPr>
            <a:spLocks noGrp="1"/>
          </p:cNvSpPr>
          <p:nvPr/>
        </p:nvSpPr>
        <p:spPr>
          <a:xfrm>
            <a:off x="990600" y="5806657"/>
            <a:ext cx="98298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spcAft>
                <a:spcPts val="0"/>
              </a:spcAft>
              <a:buNone/>
              <a:defRPr sz="1875" b="1">
                <a:solidFill>
                  <a:srgbClr val="4A66AC"/>
                </a:solidFill>
              </a:defRPr>
            </a:pPr>
            <a:r>
              <a:rPr sz="1900" b="1" i="0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Il bias </a:t>
            </a:r>
            <a:r>
              <a:rPr sz="1900" b="1" i="0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può</a:t>
            </a:r>
            <a:r>
              <a:rPr sz="1900" b="1" i="0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1900" b="1" i="0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operare</a:t>
            </a:r>
            <a:r>
              <a:rPr sz="1900" b="1" i="0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1900" b="1" i="0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anche</a:t>
            </a:r>
            <a:r>
              <a:rPr sz="1900" b="1" i="0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senza </a:t>
            </a:r>
            <a:r>
              <a:rPr sz="1900" b="1" i="0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intenzione</a:t>
            </a:r>
            <a:r>
              <a:rPr sz="1900" b="1" i="0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1900" b="1" i="0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discriminatoria</a:t>
            </a:r>
            <a:endParaRPr sz="2000" b="1" dirty="0">
              <a:solidFill>
                <a:srgbClr val="4A66AC"/>
              </a:solidFill>
              <a:latin typeface="Georgia Pro Semibold"/>
              <a:ea typeface="Georgia Pro Semibold"/>
              <a:cs typeface="Georgia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0467A-EC0C-FFE3-591D-A4C315FCD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74EA16E4-E2AB-150B-33D8-ABDA97DFB31A}"/>
              </a:ext>
            </a:extLst>
          </p:cNvPr>
          <p:cNvSpPr>
            <a:spLocks noGrp="1"/>
          </p:cNvSpPr>
          <p:nvPr/>
        </p:nvSpPr>
        <p:spPr>
          <a:xfrm>
            <a:off x="696855" y="216967"/>
            <a:ext cx="6858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spcAft>
                <a:spcPts val="0"/>
              </a:spcAft>
              <a:buNone/>
              <a:defRPr sz="1050" b="1">
                <a:solidFill>
                  <a:srgbClr val="5AA2AE"/>
                </a:solidFill>
              </a:defRPr>
            </a:pPr>
            <a:r>
              <a:rPr sz="1600" b="1" i="0" dirty="0">
                <a:solidFill>
                  <a:srgbClr val="5AA2AE"/>
                </a:solidFill>
                <a:latin typeface="Georgia"/>
                <a:ea typeface="Georgia Pro Semibold"/>
                <a:cs typeface="Georgia Pro Semibold"/>
              </a:rPr>
              <a:t>INQUADRARE IL FENOMENO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AFC014E-35B8-4653-AF80-F39684ACCD9B}"/>
              </a:ext>
            </a:extLst>
          </p:cNvPr>
          <p:cNvSpPr>
            <a:spLocks noGrp="1"/>
          </p:cNvSpPr>
          <p:nvPr/>
        </p:nvSpPr>
        <p:spPr>
          <a:xfrm>
            <a:off x="685800" y="538342"/>
            <a:ext cx="107156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spcAft>
                <a:spcPts val="0"/>
              </a:spcAft>
              <a:buNone/>
              <a:defRPr sz="3000" b="1">
                <a:solidFill>
                  <a:srgbClr val="4A66AC"/>
                </a:solidFill>
              </a:defRPr>
            </a:pPr>
            <a:r>
              <a:rPr lang="it-IT" sz="2800" b="1" i="0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Selezione delle evidenze:</a:t>
            </a:r>
            <a:endParaRPr sz="2800" b="1" dirty="0">
              <a:solidFill>
                <a:srgbClr val="4A66AC"/>
              </a:solidFill>
              <a:latin typeface="Georgia Pro Semibold"/>
              <a:ea typeface="Georgia Pro Semibold"/>
              <a:cs typeface="Georgia Pro Semibold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41CEB90-C2D6-66E0-C6AA-CD7D5F4424B5}"/>
              </a:ext>
            </a:extLst>
          </p:cNvPr>
          <p:cNvSpPr>
            <a:spLocks noGrp="1"/>
          </p:cNvSpPr>
          <p:nvPr/>
        </p:nvSpPr>
        <p:spPr>
          <a:xfrm>
            <a:off x="696855" y="1293573"/>
            <a:ext cx="876300" cy="38100"/>
          </a:xfrm>
          <a:prstGeom prst="rect">
            <a:avLst/>
          </a:prstGeom>
          <a:solidFill>
            <a:srgbClr val="5AA2A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9F4867E7-38A0-375B-ADA2-2B01F648DC74}"/>
              </a:ext>
            </a:extLst>
          </p:cNvPr>
          <p:cNvSpPr txBox="1"/>
          <p:nvPr/>
        </p:nvSpPr>
        <p:spPr>
          <a:xfrm>
            <a:off x="696855" y="1458254"/>
            <a:ext cx="2926080" cy="228600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lang="it-IT" sz="1350" b="1" dirty="0">
                <a:solidFill>
                  <a:srgbClr val="4966AA"/>
                </a:solidFill>
                <a:latin typeface="Georgia"/>
              </a:rPr>
              <a:t>10</a:t>
            </a:r>
            <a:r>
              <a:rPr sz="1350" b="1" dirty="0">
                <a:solidFill>
                  <a:srgbClr val="4966AA"/>
                </a:solidFill>
                <a:latin typeface="Georgia"/>
              </a:rPr>
              <a:t> CONTRIBUTI INTEGRATIVI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1F8EE185-4C83-2AD8-53AB-72B819CBE1BB}"/>
              </a:ext>
            </a:extLst>
          </p:cNvPr>
          <p:cNvSpPr txBox="1"/>
          <p:nvPr/>
        </p:nvSpPr>
        <p:spPr>
          <a:xfrm>
            <a:off x="621061" y="1813435"/>
            <a:ext cx="6003748" cy="4767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1600" b="1" i="0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Formazione e riflessività</a:t>
            </a:r>
            <a:br>
              <a:rPr lang="it-IT" dirty="0">
                <a:latin typeface="Georgia" panose="02040502050405020303" pitchFamily="18" charset="0"/>
              </a:rPr>
            </a:br>
            <a:r>
              <a:rPr lang="it-IT" sz="1600" dirty="0">
                <a:latin typeface="Georgia" panose="02040502050405020303" pitchFamily="18" charset="0"/>
              </a:rPr>
              <a:t>Riconoscere i propri </a:t>
            </a:r>
            <a:r>
              <a:rPr lang="it-IT" sz="1600" dirty="0" err="1">
                <a:latin typeface="Georgia" panose="02040502050405020303" pitchFamily="18" charset="0"/>
              </a:rPr>
              <a:t>bias</a:t>
            </a:r>
            <a:r>
              <a:rPr lang="it-IT" sz="1600" dirty="0">
                <a:latin typeface="Georgia" panose="02040502050405020303" pitchFamily="18" charset="0"/>
              </a:rPr>
              <a:t>, riflettere sulle attribuzioni e sviluppare una comunicazione più consapevole.</a:t>
            </a:r>
            <a:br>
              <a:rPr lang="it-IT" dirty="0">
                <a:latin typeface="Georgia" panose="02040502050405020303" pitchFamily="18" charset="0"/>
              </a:rPr>
            </a:br>
            <a:r>
              <a:rPr lang="it-IT" sz="1200" i="1" dirty="0">
                <a:latin typeface="Georgia" panose="02040502050405020303" pitchFamily="18" charset="0"/>
              </a:rPr>
              <a:t>(Giese, 2016; Cook, 2026; Sneed et al., 2026)</a:t>
            </a:r>
          </a:p>
          <a:p>
            <a:pPr>
              <a:buNone/>
            </a:pPr>
            <a:endParaRPr lang="it-IT" sz="1200" i="1" dirty="0"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it-IT" sz="1600" b="1" i="0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Esperienza assistenziale e </a:t>
            </a:r>
            <a:r>
              <a:rPr lang="it-IT" sz="1600" b="1" i="0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outcome</a:t>
            </a:r>
            <a:endParaRPr lang="it-IT" sz="1600" b="1" i="0" dirty="0">
              <a:solidFill>
                <a:srgbClr val="4A66AC"/>
              </a:solidFill>
              <a:latin typeface="Georgia"/>
              <a:ea typeface="Georgia Pro Semibold"/>
              <a:cs typeface="Georgia Pro Semibold"/>
            </a:endParaRPr>
          </a:p>
          <a:p>
            <a:pPr>
              <a:lnSpc>
                <a:spcPct val="150000"/>
              </a:lnSpc>
              <a:buNone/>
            </a:pPr>
            <a:r>
              <a:rPr lang="it-IT" sz="1600" dirty="0">
                <a:latin typeface="Georgia" panose="02040502050405020303" pitchFamily="18" charset="0"/>
              </a:rPr>
              <a:t>Lo stigma può influire su relazione, fiducia, accesso alle cure e qualità dell’esperienza assistenziale.</a:t>
            </a:r>
            <a:br>
              <a:rPr lang="it-IT" dirty="0">
                <a:latin typeface="Georgia" panose="02040502050405020303" pitchFamily="18" charset="0"/>
              </a:rPr>
            </a:br>
            <a:r>
              <a:rPr lang="it-IT" sz="1200" i="1" dirty="0">
                <a:latin typeface="Georgia" panose="02040502050405020303" pitchFamily="18" charset="0"/>
              </a:rPr>
              <a:t>(Smigelski-Theiss et al., 2017; Towell-Barnard, 2019; Fruh et al., 2021; Porter, 2025)</a:t>
            </a:r>
          </a:p>
          <a:p>
            <a:pPr>
              <a:buNone/>
            </a:pPr>
            <a:endParaRPr lang="it-IT" sz="1200" dirty="0">
              <a:latin typeface="Georgia" panose="02040502050405020303" pitchFamily="18" charset="0"/>
            </a:endParaRPr>
          </a:p>
          <a:p>
            <a:pPr>
              <a:buNone/>
            </a:pPr>
            <a:endParaRPr lang="it-IT" sz="1200" dirty="0"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</a:pPr>
            <a:r>
              <a:rPr lang="it-IT" sz="1600" b="1" i="0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Inquadramento e modelli di cura</a:t>
            </a:r>
            <a:br>
              <a:rPr lang="it-IT" dirty="0">
                <a:latin typeface="Georgia" panose="02040502050405020303" pitchFamily="18" charset="0"/>
              </a:rPr>
            </a:br>
            <a:r>
              <a:rPr lang="it-IT" sz="1600" dirty="0">
                <a:latin typeface="Georgia" panose="02040502050405020303" pitchFamily="18" charset="0"/>
              </a:rPr>
              <a:t>Superare la lettura centrata sulla responsabilità individuale e adottare un approccio più olistico, equo e centrato sulla persona.</a:t>
            </a:r>
            <a:br>
              <a:rPr lang="it-IT" dirty="0">
                <a:latin typeface="Georgia" panose="02040502050405020303" pitchFamily="18" charset="0"/>
              </a:rPr>
            </a:br>
            <a:r>
              <a:rPr lang="it-IT" sz="1200" i="1" dirty="0">
                <a:latin typeface="Georgia" panose="02040502050405020303" pitchFamily="18" charset="0"/>
              </a:rPr>
              <a:t>(</a:t>
            </a:r>
            <a:r>
              <a:rPr lang="it-IT" sz="1200" i="1" dirty="0" err="1">
                <a:latin typeface="Georgia" panose="02040502050405020303" pitchFamily="18" charset="0"/>
              </a:rPr>
              <a:t>Broadberry</a:t>
            </a:r>
            <a:r>
              <a:rPr lang="it-IT" sz="1200" i="1" dirty="0">
                <a:latin typeface="Georgia" panose="02040502050405020303" pitchFamily="18" charset="0"/>
              </a:rPr>
              <a:t> et al., 2024; O’Hara et al., 2025; Duval et al., 2026)</a:t>
            </a:r>
            <a:endParaRPr lang="it-IT" sz="1200" dirty="0">
              <a:latin typeface="Georgia" panose="02040502050405020303" pitchFamily="18" charset="0"/>
            </a:endParaRP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910F96DD-6683-D510-4C43-8F2438F1C2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505" y="445567"/>
            <a:ext cx="5126636" cy="6097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986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5813" y="218831"/>
            <a:ext cx="10972800" cy="347472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r>
              <a:rPr lang="it-IT" sz="1600" b="1" i="0" dirty="0">
                <a:solidFill>
                  <a:srgbClr val="5AA2AE"/>
                </a:solidFill>
                <a:latin typeface="Georgia"/>
                <a:ea typeface="Georgia Pro Semibold"/>
                <a:cs typeface="Georgia Pro Semibold"/>
              </a:rPr>
              <a:t>DATI A SUPPORTO DELLE DIFFERENZE TRA PROFESSIONISTI</a:t>
            </a:r>
          </a:p>
          <a:p>
            <a:pPr algn="l"/>
            <a:endParaRPr lang="it-IT" sz="2200" b="1" dirty="0">
              <a:solidFill>
                <a:srgbClr val="000000"/>
              </a:solidFill>
              <a:latin typeface="Georgia"/>
            </a:endParaRPr>
          </a:p>
        </p:txBody>
      </p:sp>
      <p:pic>
        <p:nvPicPr>
          <p:cNvPr id="5" name="Picture 4" descr="tuzun_title_screenshot_sty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20" y="1353312"/>
            <a:ext cx="5303520" cy="194767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08660" y="2048093"/>
            <a:ext cx="4983480" cy="1610569"/>
          </a:xfrm>
          <a:prstGeom prst="roundRect">
            <a:avLst/>
          </a:prstGeom>
          <a:solidFill>
            <a:srgbClr val="F8F8F8"/>
          </a:solidFill>
          <a:ln w="1016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82980" y="2219267"/>
            <a:ext cx="4480560" cy="228600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1400" b="1" dirty="0">
                <a:solidFill>
                  <a:srgbClr val="4966AA"/>
                </a:solidFill>
                <a:latin typeface="Georgia"/>
              </a:rPr>
              <a:t>ATOP · Attitudes Toward Obese Persons Scale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543879"/>
            <a:ext cx="4526280" cy="772894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>
              <a:lnSpc>
                <a:spcPct val="150000"/>
              </a:lnSpc>
            </a:pPr>
            <a:r>
              <a:rPr sz="1400" b="0" dirty="0">
                <a:solidFill>
                  <a:srgbClr val="000000"/>
                </a:solidFill>
                <a:latin typeface="Georgia"/>
              </a:rPr>
              <a:t>Misura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gli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atteggiamenti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verso le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persone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con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obesità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. 20 item</a:t>
            </a:r>
            <a:r>
              <a:rPr lang="it-IT" sz="1400" dirty="0">
                <a:solidFill>
                  <a:srgbClr val="000000"/>
                </a:solidFill>
                <a:latin typeface="Georgia"/>
              </a:rPr>
              <a:t>, p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unteggio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0–120: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valori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più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alti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indicano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atteggiamenti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più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positivi</a:t>
            </a:r>
            <a:r>
              <a:rPr sz="1080" b="0" dirty="0">
                <a:solidFill>
                  <a:srgbClr val="000000"/>
                </a:solidFill>
                <a:latin typeface="Georgia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937617"/>
            <a:ext cx="4983480" cy="1664208"/>
          </a:xfrm>
          <a:prstGeom prst="roundRect">
            <a:avLst/>
          </a:prstGeom>
          <a:solidFill>
            <a:srgbClr val="F8F8F8"/>
          </a:solidFill>
          <a:ln w="1016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60120" y="4152474"/>
            <a:ext cx="4480560" cy="228600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1280" b="1" dirty="0">
                <a:solidFill>
                  <a:srgbClr val="4966AA"/>
                </a:solidFill>
                <a:latin typeface="Georgia"/>
              </a:rPr>
              <a:t>BAOP · Beliefs About Obese Persons Scale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4502519"/>
            <a:ext cx="4450080" cy="760754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>
              <a:lnSpc>
                <a:spcPct val="150000"/>
              </a:lnSpc>
            </a:pPr>
            <a:r>
              <a:rPr sz="1400" b="0" dirty="0">
                <a:solidFill>
                  <a:srgbClr val="000000"/>
                </a:solidFill>
                <a:latin typeface="Georgia"/>
              </a:rPr>
              <a:t>Misura le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credenze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sulla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controllabilità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dell’obesità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. </a:t>
            </a:r>
            <a:endParaRPr lang="it-IT" sz="1400" b="0" dirty="0">
              <a:solidFill>
                <a:srgbClr val="000000"/>
              </a:solidFill>
              <a:latin typeface="Georgia"/>
            </a:endParaRPr>
          </a:p>
          <a:p>
            <a:pPr algn="l">
              <a:lnSpc>
                <a:spcPct val="150000"/>
              </a:lnSpc>
            </a:pPr>
            <a:r>
              <a:rPr sz="1400" b="0" dirty="0">
                <a:solidFill>
                  <a:srgbClr val="000000"/>
                </a:solidFill>
                <a:latin typeface="Georgia"/>
              </a:rPr>
              <a:t>8 item: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punteggi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più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alti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indicano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minore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attribuzione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al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controllo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individuale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89320" y="3566160"/>
            <a:ext cx="5303520" cy="1664208"/>
          </a:xfrm>
          <a:prstGeom prst="roundRect">
            <a:avLst/>
          </a:prstGeom>
          <a:solidFill>
            <a:srgbClr val="F8F8F8"/>
          </a:solidFill>
          <a:ln w="1016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217920" y="3749039"/>
            <a:ext cx="4754880" cy="274320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1400" b="1">
                <a:solidFill>
                  <a:srgbClr val="4966AA"/>
                </a:solidFill>
                <a:latin typeface="Georgia"/>
              </a:rPr>
              <a:t>Dato chiave: BAOP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4160520"/>
            <a:ext cx="1463040" cy="228600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1300" b="1">
                <a:solidFill>
                  <a:srgbClr val="000000"/>
                </a:solidFill>
                <a:latin typeface="Georgia"/>
              </a:rPr>
              <a:t>Medici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03920" y="4160520"/>
            <a:ext cx="1554480" cy="228600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1300" b="1">
                <a:solidFill>
                  <a:srgbClr val="5F5F5F"/>
                </a:solidFill>
                <a:latin typeface="Georgia"/>
              </a:rPr>
              <a:t>18,34 ± 5,89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5080" y="4507992"/>
            <a:ext cx="1645920" cy="228600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1300" b="1">
                <a:solidFill>
                  <a:srgbClr val="000000"/>
                </a:solidFill>
                <a:latin typeface="Georgia"/>
              </a:rPr>
              <a:t>Infermieri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03920" y="4507992"/>
            <a:ext cx="1554480" cy="228600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1300" b="1">
                <a:solidFill>
                  <a:srgbClr val="4966AA"/>
                </a:solidFill>
                <a:latin typeface="Georgia"/>
              </a:rPr>
              <a:t>20,41 ± 5,45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55080" y="4882896"/>
            <a:ext cx="4297680" cy="228600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1250" b="1">
                <a:solidFill>
                  <a:srgbClr val="BE0000"/>
                </a:solidFill>
                <a:latin typeface="Georgia"/>
              </a:rPr>
              <a:t>Differenza significativa: p = 0,04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779008"/>
            <a:ext cx="10607040" cy="713232"/>
          </a:xfrm>
          <a:prstGeom prst="roundRect">
            <a:avLst/>
          </a:prstGeom>
          <a:solidFill>
            <a:srgbClr val="F4F4F4"/>
          </a:solidFill>
          <a:ln w="1016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488773" y="5971032"/>
            <a:ext cx="10149840" cy="256032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lang="it-IT" sz="1400" b="1" dirty="0">
                <a:solidFill>
                  <a:srgbClr val="5F5F5F"/>
                </a:solidFill>
                <a:latin typeface="Georgia"/>
              </a:rPr>
              <a:t>Negli </a:t>
            </a:r>
            <a:r>
              <a:rPr sz="1400" b="1" dirty="0" err="1">
                <a:solidFill>
                  <a:srgbClr val="5F5F5F"/>
                </a:solidFill>
                <a:latin typeface="Georgia"/>
              </a:rPr>
              <a:t>infermieri</a:t>
            </a:r>
            <a:r>
              <a:rPr sz="1400" b="1" dirty="0">
                <a:solidFill>
                  <a:srgbClr val="5F5F5F"/>
                </a:solidFill>
                <a:latin typeface="Georgia"/>
              </a:rPr>
              <a:t> emerge </a:t>
            </a:r>
            <a:r>
              <a:rPr sz="1400" b="1" dirty="0" err="1">
                <a:solidFill>
                  <a:srgbClr val="5F5F5F"/>
                </a:solidFill>
                <a:latin typeface="Georgia"/>
              </a:rPr>
              <a:t>una</a:t>
            </a:r>
            <a:r>
              <a:rPr sz="1400" b="1" dirty="0">
                <a:solidFill>
                  <a:srgbClr val="5F5F5F"/>
                </a:solidFill>
                <a:latin typeface="Georgia"/>
              </a:rPr>
              <a:t> </a:t>
            </a:r>
            <a:r>
              <a:rPr sz="1400" b="1" dirty="0" err="1">
                <a:solidFill>
                  <a:srgbClr val="5F5F5F"/>
                </a:solidFill>
                <a:latin typeface="Georgia"/>
              </a:rPr>
              <a:t>minore</a:t>
            </a:r>
            <a:r>
              <a:rPr sz="1400" b="1" dirty="0">
                <a:solidFill>
                  <a:srgbClr val="5F5F5F"/>
                </a:solidFill>
                <a:latin typeface="Georgia"/>
              </a:rPr>
              <a:t> </a:t>
            </a:r>
            <a:r>
              <a:rPr sz="1400" b="1" dirty="0" err="1">
                <a:solidFill>
                  <a:srgbClr val="5F5F5F"/>
                </a:solidFill>
                <a:latin typeface="Georgia"/>
              </a:rPr>
              <a:t>tendenza</a:t>
            </a:r>
            <a:r>
              <a:rPr sz="1400" b="1" dirty="0">
                <a:solidFill>
                  <a:srgbClr val="5F5F5F"/>
                </a:solidFill>
                <a:latin typeface="Georgia"/>
              </a:rPr>
              <a:t> ad </a:t>
            </a:r>
            <a:r>
              <a:rPr sz="1400" b="1" dirty="0" err="1">
                <a:solidFill>
                  <a:srgbClr val="5F5F5F"/>
                </a:solidFill>
                <a:latin typeface="Georgia"/>
              </a:rPr>
              <a:t>attribuire</a:t>
            </a:r>
            <a:r>
              <a:rPr sz="1400" b="1" dirty="0">
                <a:solidFill>
                  <a:srgbClr val="5F5F5F"/>
                </a:solidFill>
                <a:latin typeface="Georgia"/>
              </a:rPr>
              <a:t> </a:t>
            </a:r>
            <a:r>
              <a:rPr sz="1400" b="1" dirty="0" err="1">
                <a:solidFill>
                  <a:srgbClr val="5F5F5F"/>
                </a:solidFill>
                <a:latin typeface="Georgia"/>
              </a:rPr>
              <a:t>l’obesità</a:t>
            </a:r>
            <a:r>
              <a:rPr sz="1400" b="1" dirty="0">
                <a:solidFill>
                  <a:srgbClr val="5F5F5F"/>
                </a:solidFill>
                <a:latin typeface="Georgia"/>
              </a:rPr>
              <a:t> al </a:t>
            </a:r>
            <a:r>
              <a:rPr sz="1400" b="1" dirty="0" err="1">
                <a:solidFill>
                  <a:srgbClr val="5F5F5F"/>
                </a:solidFill>
                <a:latin typeface="Georgia"/>
              </a:rPr>
              <a:t>completo</a:t>
            </a:r>
            <a:r>
              <a:rPr sz="1400" b="1" dirty="0">
                <a:solidFill>
                  <a:srgbClr val="5F5F5F"/>
                </a:solidFill>
                <a:latin typeface="Georgia"/>
              </a:rPr>
              <a:t> </a:t>
            </a:r>
            <a:r>
              <a:rPr sz="1400" b="1" dirty="0" err="1">
                <a:solidFill>
                  <a:srgbClr val="5F5F5F"/>
                </a:solidFill>
                <a:latin typeface="Georgia"/>
              </a:rPr>
              <a:t>controllo</a:t>
            </a:r>
            <a:r>
              <a:rPr sz="1400" b="1" dirty="0">
                <a:solidFill>
                  <a:srgbClr val="5F5F5F"/>
                </a:solidFill>
                <a:latin typeface="Georgia"/>
              </a:rPr>
              <a:t> </a:t>
            </a:r>
            <a:r>
              <a:rPr sz="1400" b="1" dirty="0" err="1">
                <a:solidFill>
                  <a:srgbClr val="5F5F5F"/>
                </a:solidFill>
                <a:latin typeface="Georgia"/>
              </a:rPr>
              <a:t>individuale</a:t>
            </a:r>
            <a:r>
              <a:rPr sz="1400" b="1" dirty="0">
                <a:solidFill>
                  <a:srgbClr val="5F5F5F"/>
                </a:solidFill>
                <a:latin typeface="Georgia"/>
              </a:rPr>
              <a:t>.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706BD657-D247-391C-785F-3298C04E718D}"/>
              </a:ext>
            </a:extLst>
          </p:cNvPr>
          <p:cNvSpPr>
            <a:spLocks noGrp="1"/>
          </p:cNvSpPr>
          <p:nvPr/>
        </p:nvSpPr>
        <p:spPr>
          <a:xfrm>
            <a:off x="708660" y="1229468"/>
            <a:ext cx="876300" cy="38100"/>
          </a:xfrm>
          <a:prstGeom prst="rect">
            <a:avLst/>
          </a:prstGeom>
          <a:solidFill>
            <a:srgbClr val="5AA2A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Box 1">
            <a:extLst>
              <a:ext uri="{FF2B5EF4-FFF2-40B4-BE49-F238E27FC236}">
                <a16:creationId xmlns:a16="http://schemas.microsoft.com/office/drawing/2014/main" id="{346DAB80-2018-6858-6AF4-B20ED36B96D7}"/>
              </a:ext>
            </a:extLst>
          </p:cNvPr>
          <p:cNvSpPr txBox="1"/>
          <p:nvPr/>
        </p:nvSpPr>
        <p:spPr>
          <a:xfrm>
            <a:off x="665813" y="639754"/>
            <a:ext cx="10972800" cy="347472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>
              <a:defRPr sz="3000" b="1">
                <a:solidFill>
                  <a:srgbClr val="4A66AC"/>
                </a:solidFill>
              </a:defRPr>
            </a:pPr>
            <a:r>
              <a:rPr lang="it-IT" sz="24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Controllabilità percepita:</a:t>
            </a:r>
            <a:endParaRPr lang="it-IT" sz="2400" b="1" dirty="0">
              <a:solidFill>
                <a:srgbClr val="4A66AC"/>
              </a:solidFill>
              <a:latin typeface="Georgia Pro Semibold"/>
              <a:ea typeface="Georgia Pro Semibold"/>
              <a:cs typeface="Georgia Pro Semibold"/>
            </a:endParaRPr>
          </a:p>
          <a:p>
            <a:pPr algn="l"/>
            <a:endParaRPr lang="it-IT" sz="2200" b="1" dirty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C0B2268F-0137-5C14-F882-533F84D37A9B}"/>
              </a:ext>
            </a:extLst>
          </p:cNvPr>
          <p:cNvSpPr txBox="1"/>
          <p:nvPr/>
        </p:nvSpPr>
        <p:spPr>
          <a:xfrm>
            <a:off x="708660" y="1466025"/>
            <a:ext cx="445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4966AA"/>
                </a:solidFill>
                <a:latin typeface="Georgia"/>
              </a:rPr>
              <a:t>Scale di riferimento: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83070"/>
            <a:ext cx="10972800" cy="347472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r>
              <a:rPr lang="it-IT" sz="1600" b="1" i="0" dirty="0">
                <a:solidFill>
                  <a:srgbClr val="5AA2AE"/>
                </a:solidFill>
                <a:latin typeface="Georgia"/>
                <a:ea typeface="Georgia Pro Semibold"/>
                <a:cs typeface="Georgia Pro Semibold"/>
              </a:rPr>
              <a:t>IL RAGIONAMENTO PROFESSIONALE</a:t>
            </a:r>
            <a:endParaRPr sz="2200" b="1" dirty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713232"/>
            <a:ext cx="10972800" cy="420624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>
              <a:defRPr sz="3000" b="1">
                <a:solidFill>
                  <a:srgbClr val="4A66AC"/>
                </a:solidFill>
              </a:defRPr>
            </a:pPr>
            <a:r>
              <a:rPr lang="it-IT" sz="15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Lo stereotipo può colmare ciò che non conosciamo:</a:t>
            </a:r>
            <a:endParaRPr lang="it-IT" sz="1500" b="1" dirty="0">
              <a:solidFill>
                <a:srgbClr val="4A66AC"/>
              </a:solidFill>
              <a:latin typeface="Georgia Pro Semibold"/>
              <a:ea typeface="Georgia Pro Semibold"/>
              <a:cs typeface="Georgia Pro Semibold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1143000"/>
            <a:ext cx="914400" cy="36576"/>
          </a:xfrm>
          <a:prstGeom prst="rect">
            <a:avLst/>
          </a:prstGeom>
          <a:solidFill>
            <a:srgbClr val="58A0AD"/>
          </a:solidFill>
          <a:ln>
            <a:solidFill>
              <a:srgbClr val="58A0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serjeant_tight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421892"/>
            <a:ext cx="4754880" cy="443484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000252" y="1444752"/>
            <a:ext cx="5257800" cy="804672"/>
          </a:xfrm>
          <a:prstGeom prst="roundRect">
            <a:avLst/>
          </a:prstGeom>
          <a:solidFill>
            <a:srgbClr val="F8F8F8"/>
          </a:solidFill>
          <a:ln w="1016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437120" y="1509809"/>
            <a:ext cx="4754880" cy="201168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1400" b="1" dirty="0">
                <a:solidFill>
                  <a:srgbClr val="4966AA"/>
                </a:solidFill>
                <a:latin typeface="Georgia"/>
              </a:rPr>
              <a:t>Input </a:t>
            </a:r>
            <a:r>
              <a:rPr sz="1400" b="1" dirty="0" err="1">
                <a:solidFill>
                  <a:srgbClr val="4966AA"/>
                </a:solidFill>
                <a:latin typeface="Georgia"/>
              </a:rPr>
              <a:t>dello</a:t>
            </a:r>
            <a:r>
              <a:rPr sz="1400" b="1" dirty="0">
                <a:solidFill>
                  <a:srgbClr val="4966AA"/>
                </a:solidFill>
                <a:latin typeface="Georgia"/>
              </a:rPr>
              <a:t> scenario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71304" y="1875568"/>
            <a:ext cx="4754880" cy="327741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1400" b="0" dirty="0">
                <a:solidFill>
                  <a:srgbClr val="000000"/>
                </a:solidFill>
                <a:latin typeface="Georgia"/>
              </a:rPr>
              <a:t>Nome ·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età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· BMI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misurato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·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fotografia</a:t>
            </a:r>
            <a:endParaRPr sz="1400" b="0" dirty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989320" y="2473357"/>
            <a:ext cx="5257800" cy="914400"/>
          </a:xfrm>
          <a:prstGeom prst="roundRect">
            <a:avLst/>
          </a:prstGeom>
          <a:solidFill>
            <a:srgbClr val="F8F8F8"/>
          </a:solidFill>
          <a:ln w="1016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447238" y="2560320"/>
            <a:ext cx="4754880" cy="201168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1400" b="1" dirty="0" err="1">
                <a:solidFill>
                  <a:srgbClr val="4966AA"/>
                </a:solidFill>
                <a:latin typeface="Georgia"/>
              </a:rPr>
              <a:t>Inferenze</a:t>
            </a:r>
            <a:r>
              <a:rPr sz="1400" b="1" dirty="0">
                <a:solidFill>
                  <a:srgbClr val="4966AA"/>
                </a:solidFill>
                <a:latin typeface="Georgia"/>
              </a:rPr>
              <a:t> </a:t>
            </a:r>
            <a:r>
              <a:rPr sz="1400" b="1" dirty="0" err="1">
                <a:solidFill>
                  <a:srgbClr val="4966AA"/>
                </a:solidFill>
                <a:latin typeface="Georgia"/>
              </a:rPr>
              <a:t>rapide</a:t>
            </a:r>
            <a:endParaRPr sz="1400" b="1" dirty="0">
              <a:solidFill>
                <a:srgbClr val="4966AA"/>
              </a:solidFill>
              <a:latin typeface="Georgi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89320" y="2880360"/>
            <a:ext cx="4754880" cy="521208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400" b="0" dirty="0" err="1">
                <a:solidFill>
                  <a:srgbClr val="000000"/>
                </a:solidFill>
                <a:latin typeface="Georgia"/>
              </a:rPr>
              <a:t>Alimentazione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· attività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fisica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·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motivazione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</a:t>
            </a:r>
            <a:endParaRPr lang="it-IT" sz="1400" b="0" dirty="0">
              <a:solidFill>
                <a:srgbClr val="000000"/>
              </a:solidFill>
              <a:latin typeface="Georgia"/>
            </a:endParaRPr>
          </a:p>
          <a:p>
            <a:pPr algn="ctr"/>
            <a:r>
              <a:rPr sz="1400" b="0" dirty="0">
                <a:solidFill>
                  <a:srgbClr val="000000"/>
                </a:solidFill>
                <a:latin typeface="Georgia"/>
              </a:rPr>
              <a:t>·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condizioni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sociali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·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cultura</a:t>
            </a:r>
            <a:endParaRPr sz="1400" b="0" dirty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989320" y="3657600"/>
            <a:ext cx="5257800" cy="914400"/>
          </a:xfrm>
          <a:prstGeom prst="roundRect">
            <a:avLst/>
          </a:prstGeom>
          <a:solidFill>
            <a:srgbClr val="F8F8F8"/>
          </a:solidFill>
          <a:ln w="1016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173543" y="3762660"/>
            <a:ext cx="4754880" cy="301941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1400" b="1" dirty="0" err="1">
                <a:solidFill>
                  <a:srgbClr val="4966AA"/>
                </a:solidFill>
                <a:latin typeface="Georgia"/>
              </a:rPr>
              <a:t>Rischio</a:t>
            </a:r>
            <a:r>
              <a:rPr sz="1400" b="1" dirty="0">
                <a:solidFill>
                  <a:srgbClr val="4966AA"/>
                </a:solidFill>
                <a:latin typeface="Georgia"/>
              </a:rPr>
              <a:t> </a:t>
            </a:r>
            <a:r>
              <a:rPr sz="1400" b="1" dirty="0" err="1">
                <a:solidFill>
                  <a:srgbClr val="4966AA"/>
                </a:solidFill>
                <a:latin typeface="Georgia"/>
              </a:rPr>
              <a:t>clinico-relazionale</a:t>
            </a:r>
            <a:endParaRPr sz="1400" b="1" dirty="0">
              <a:solidFill>
                <a:srgbClr val="4966AA"/>
              </a:solidFill>
              <a:latin typeface="Georgi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89320" y="4050791"/>
            <a:ext cx="5669280" cy="338139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400" b="0" dirty="0" err="1">
                <a:solidFill>
                  <a:srgbClr val="000000"/>
                </a:solidFill>
                <a:latin typeface="Georgia"/>
              </a:rPr>
              <a:t>Un’ipotesi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non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verificata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può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orientare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domande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, </a:t>
            </a:r>
            <a:endParaRPr lang="it-IT" sz="1400" b="0" dirty="0">
              <a:solidFill>
                <a:srgbClr val="000000"/>
              </a:solidFill>
              <a:latin typeface="Georgia"/>
            </a:endParaRPr>
          </a:p>
          <a:p>
            <a:pPr algn="ctr"/>
            <a:r>
              <a:rPr sz="1400" b="0" dirty="0" err="1">
                <a:solidFill>
                  <a:srgbClr val="000000"/>
                </a:solidFill>
                <a:latin typeface="Georgia"/>
              </a:rPr>
              <a:t>giudizi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e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decisioni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89320" y="4828032"/>
            <a:ext cx="5257800" cy="914400"/>
          </a:xfrm>
          <a:prstGeom prst="roundRect">
            <a:avLst/>
          </a:prstGeom>
          <a:solidFill>
            <a:srgbClr val="F8F8F8"/>
          </a:solidFill>
          <a:ln w="1016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989320" y="4937759"/>
            <a:ext cx="4754880" cy="201168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400" b="1" dirty="0" err="1">
                <a:solidFill>
                  <a:srgbClr val="4966AA"/>
                </a:solidFill>
                <a:latin typeface="Georgia"/>
              </a:rPr>
              <a:t>Riflessività</a:t>
            </a:r>
            <a:endParaRPr sz="1400" b="1" dirty="0">
              <a:solidFill>
                <a:srgbClr val="4966AA"/>
              </a:solidFill>
              <a:latin typeface="Georgi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89320" y="5221223"/>
            <a:ext cx="4754880" cy="498443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sz="1400" b="0" dirty="0" err="1">
                <a:solidFill>
                  <a:srgbClr val="000000"/>
                </a:solidFill>
                <a:latin typeface="Georgia"/>
              </a:rPr>
              <a:t>Distinguere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osservazioni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,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inferenze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e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attribuzioni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</a:t>
            </a:r>
            <a:endParaRPr lang="it-IT" sz="1400" b="0" dirty="0">
              <a:solidFill>
                <a:srgbClr val="000000"/>
              </a:solidFill>
              <a:latin typeface="Georgia"/>
            </a:endParaRPr>
          </a:p>
          <a:p>
            <a:pPr algn="ctr"/>
            <a:r>
              <a:rPr sz="1400" b="0" dirty="0">
                <a:solidFill>
                  <a:srgbClr val="000000"/>
                </a:solidFill>
                <a:latin typeface="Georgia"/>
              </a:rPr>
              <a:t>prima di </a:t>
            </a:r>
            <a:r>
              <a:rPr sz="1400" b="0" dirty="0" err="1">
                <a:solidFill>
                  <a:srgbClr val="000000"/>
                </a:solidFill>
                <a:latin typeface="Georgia"/>
              </a:rPr>
              <a:t>trasformarle</a:t>
            </a:r>
            <a:r>
              <a:rPr sz="1400" b="0" dirty="0">
                <a:solidFill>
                  <a:srgbClr val="000000"/>
                </a:solidFill>
                <a:latin typeface="Georgia"/>
              </a:rPr>
              <a:t> in cura.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6144768"/>
            <a:ext cx="10469880" cy="493776"/>
          </a:xfrm>
          <a:prstGeom prst="roundRect">
            <a:avLst/>
          </a:prstGeom>
          <a:solidFill>
            <a:srgbClr val="F4F4F4"/>
          </a:solidFill>
          <a:ln w="1016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4400" y="6254496"/>
            <a:ext cx="10058400" cy="201168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lang="it-IT" sz="1400" b="1" dirty="0">
                <a:solidFill>
                  <a:srgbClr val="5F5F5F"/>
                </a:solidFill>
                <a:latin typeface="Georgia"/>
              </a:rPr>
              <a:t>Il </a:t>
            </a:r>
            <a:r>
              <a:rPr sz="1400" b="1" dirty="0">
                <a:solidFill>
                  <a:srgbClr val="5F5F5F"/>
                </a:solidFill>
                <a:latin typeface="Georgia"/>
              </a:rPr>
              <a:t>bias </a:t>
            </a:r>
            <a:r>
              <a:rPr sz="1400" b="1" dirty="0" err="1">
                <a:solidFill>
                  <a:srgbClr val="5F5F5F"/>
                </a:solidFill>
                <a:latin typeface="Georgia"/>
              </a:rPr>
              <a:t>entra</a:t>
            </a:r>
            <a:r>
              <a:rPr sz="1400" b="1" dirty="0">
                <a:solidFill>
                  <a:srgbClr val="5F5F5F"/>
                </a:solidFill>
                <a:latin typeface="Georgia"/>
              </a:rPr>
              <a:t> </a:t>
            </a:r>
            <a:r>
              <a:rPr sz="1400" b="1" dirty="0" err="1">
                <a:solidFill>
                  <a:srgbClr val="5F5F5F"/>
                </a:solidFill>
                <a:latin typeface="Georgia"/>
              </a:rPr>
              <a:t>nel</a:t>
            </a:r>
            <a:r>
              <a:rPr sz="1400" b="1" dirty="0">
                <a:solidFill>
                  <a:srgbClr val="5F5F5F"/>
                </a:solidFill>
                <a:latin typeface="Georgia"/>
              </a:rPr>
              <a:t> </a:t>
            </a:r>
            <a:r>
              <a:rPr sz="1400" b="1" dirty="0" err="1">
                <a:solidFill>
                  <a:srgbClr val="5F5F5F"/>
                </a:solidFill>
                <a:latin typeface="Georgia"/>
              </a:rPr>
              <a:t>ragionamento</a:t>
            </a:r>
            <a:r>
              <a:rPr sz="1400" b="1" dirty="0">
                <a:solidFill>
                  <a:srgbClr val="5F5F5F"/>
                </a:solidFill>
                <a:latin typeface="Georgia"/>
              </a:rPr>
              <a:t> </a:t>
            </a:r>
            <a:r>
              <a:rPr sz="1400" b="1" dirty="0" err="1">
                <a:solidFill>
                  <a:srgbClr val="5F5F5F"/>
                </a:solidFill>
                <a:latin typeface="Georgia"/>
              </a:rPr>
              <a:t>quando</a:t>
            </a:r>
            <a:r>
              <a:rPr sz="1400" b="1" dirty="0">
                <a:solidFill>
                  <a:srgbClr val="5F5F5F"/>
                </a:solidFill>
                <a:latin typeface="Georgia"/>
              </a:rPr>
              <a:t> </a:t>
            </a:r>
            <a:r>
              <a:rPr sz="1400" b="1" dirty="0" err="1">
                <a:solidFill>
                  <a:srgbClr val="5F5F5F"/>
                </a:solidFill>
                <a:latin typeface="Georgia"/>
              </a:rPr>
              <a:t>l’ipotesi</a:t>
            </a:r>
            <a:r>
              <a:rPr sz="1400" b="1" dirty="0">
                <a:solidFill>
                  <a:srgbClr val="5F5F5F"/>
                </a:solidFill>
                <a:latin typeface="Georgia"/>
              </a:rPr>
              <a:t> </a:t>
            </a:r>
            <a:r>
              <a:rPr sz="1400" b="1" dirty="0" err="1">
                <a:solidFill>
                  <a:srgbClr val="5F5F5F"/>
                </a:solidFill>
                <a:latin typeface="Georgia"/>
              </a:rPr>
              <a:t>viene</a:t>
            </a:r>
            <a:r>
              <a:rPr sz="1400" b="1" dirty="0">
                <a:solidFill>
                  <a:srgbClr val="5F5F5F"/>
                </a:solidFill>
                <a:latin typeface="Georgia"/>
              </a:rPr>
              <a:t> </a:t>
            </a:r>
            <a:r>
              <a:rPr sz="1400" b="1" dirty="0" err="1">
                <a:solidFill>
                  <a:srgbClr val="5F5F5F"/>
                </a:solidFill>
                <a:latin typeface="Georgia"/>
              </a:rPr>
              <a:t>trattata</a:t>
            </a:r>
            <a:r>
              <a:rPr sz="1400" b="1" dirty="0">
                <a:solidFill>
                  <a:srgbClr val="5F5F5F"/>
                </a:solidFill>
                <a:latin typeface="Georgia"/>
              </a:rPr>
              <a:t> come </a:t>
            </a:r>
            <a:r>
              <a:rPr sz="1400" b="1" dirty="0" err="1">
                <a:solidFill>
                  <a:srgbClr val="5F5F5F"/>
                </a:solidFill>
                <a:latin typeface="Georgia"/>
              </a:rPr>
              <a:t>dato</a:t>
            </a:r>
            <a:r>
              <a:rPr sz="1400" b="1" dirty="0">
                <a:solidFill>
                  <a:srgbClr val="5F5F5F"/>
                </a:solidFill>
                <a:latin typeface="Georgia"/>
              </a:rPr>
              <a:t> </a:t>
            </a:r>
            <a:r>
              <a:rPr sz="1400" b="1" dirty="0" err="1">
                <a:solidFill>
                  <a:srgbClr val="5F5F5F"/>
                </a:solidFill>
                <a:latin typeface="Georgia"/>
              </a:rPr>
              <a:t>già</a:t>
            </a:r>
            <a:r>
              <a:rPr sz="1400" b="1" dirty="0">
                <a:solidFill>
                  <a:srgbClr val="5F5F5F"/>
                </a:solidFill>
                <a:latin typeface="Georgia"/>
              </a:rPr>
              <a:t> </a:t>
            </a:r>
            <a:r>
              <a:rPr sz="1400" b="1" dirty="0" err="1">
                <a:solidFill>
                  <a:srgbClr val="5F5F5F"/>
                </a:solidFill>
                <a:latin typeface="Georgia"/>
              </a:rPr>
              <a:t>accertato</a:t>
            </a:r>
            <a:r>
              <a:rPr sz="1400" b="1" dirty="0">
                <a:solidFill>
                  <a:srgbClr val="5F5F5F"/>
                </a:solidFill>
                <a:latin typeface="Georgia"/>
              </a:rPr>
              <a:t>. (Serjeant et al., 2025)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9734BDC5-58FE-F71A-47CD-7F3571A2E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8003" y="283070"/>
            <a:ext cx="5660597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74320"/>
            <a:ext cx="10972800" cy="347472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r>
              <a:rPr lang="it-IT" sz="1600" b="1" i="0" dirty="0">
                <a:solidFill>
                  <a:srgbClr val="5AA2AE"/>
                </a:solidFill>
                <a:latin typeface="Georgia"/>
                <a:ea typeface="Georgia Pro Semibold"/>
                <a:cs typeface="Georgia Pro Semibold"/>
              </a:rPr>
              <a:t>DALLE ASPETTATIVE ALLE DECISIONI</a:t>
            </a:r>
            <a:endParaRPr sz="2200" b="1" dirty="0">
              <a:solidFill>
                <a:srgbClr val="000000"/>
              </a:solidFill>
              <a:latin typeface="Georg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713232"/>
            <a:ext cx="10972800" cy="795528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r>
              <a:rPr lang="it-IT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Due studi diversi mostrano passaggi complementari:</a:t>
            </a:r>
            <a:endParaRPr lang="it-IT" b="1" dirty="0">
              <a:solidFill>
                <a:srgbClr val="4A66AC"/>
              </a:solidFill>
              <a:latin typeface="Georgia Pro Semibold"/>
              <a:ea typeface="Georgia Pro Semibold"/>
              <a:cs typeface="Georgia Pro Semibold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1143000"/>
            <a:ext cx="914400" cy="36576"/>
          </a:xfrm>
          <a:prstGeom prst="rect">
            <a:avLst/>
          </a:prstGeom>
          <a:solidFill>
            <a:srgbClr val="58A0AD"/>
          </a:solidFill>
          <a:ln>
            <a:solidFill>
              <a:srgbClr val="58A0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279690" y="1546022"/>
            <a:ext cx="3571088" cy="3829087"/>
          </a:xfrm>
          <a:prstGeom prst="roundRect">
            <a:avLst/>
          </a:prstGeom>
          <a:solidFill>
            <a:srgbClr val="F8F8F8"/>
          </a:solidFill>
          <a:ln w="1016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715839" y="1788636"/>
            <a:ext cx="2834640" cy="256032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1400" b="1" dirty="0">
                <a:solidFill>
                  <a:srgbClr val="4966AA"/>
                </a:solidFill>
                <a:latin typeface="Georgia"/>
              </a:rPr>
              <a:t>Seymour et al., 2018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85359" y="2103432"/>
            <a:ext cx="3200399" cy="777240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>
              <a:lnSpc>
                <a:spcPct val="150000"/>
              </a:lnSpc>
            </a:pPr>
            <a:r>
              <a:rPr sz="1500" b="0" dirty="0">
                <a:solidFill>
                  <a:srgbClr val="000000"/>
                </a:solidFill>
                <a:latin typeface="Georgia Pro Semibold" panose="02040702050405020303" pitchFamily="18" charset="0"/>
              </a:rPr>
              <a:t>Quando il bias è </a:t>
            </a:r>
            <a:r>
              <a:rPr sz="1500" b="0" dirty="0" err="1">
                <a:solidFill>
                  <a:srgbClr val="000000"/>
                </a:solidFill>
                <a:latin typeface="Georgia Pro Semibold" panose="02040702050405020303" pitchFamily="18" charset="0"/>
              </a:rPr>
              <a:t>più</a:t>
            </a:r>
            <a:r>
              <a:rPr sz="1500" b="0" dirty="0">
                <a:solidFill>
                  <a:srgbClr val="000000"/>
                </a:solidFill>
                <a:latin typeface="Georgia Pro Semibold" panose="02040702050405020303" pitchFamily="18" charset="0"/>
              </a:rPr>
              <a:t> alto, il peso </a:t>
            </a:r>
            <a:r>
              <a:rPr sz="1500" b="0" dirty="0" err="1">
                <a:solidFill>
                  <a:srgbClr val="000000"/>
                </a:solidFill>
                <a:latin typeface="Georgia Pro Semibold" panose="02040702050405020303" pitchFamily="18" charset="0"/>
              </a:rPr>
              <a:t>tende</a:t>
            </a:r>
            <a:r>
              <a:rPr sz="1500" b="0" dirty="0">
                <a:solidFill>
                  <a:srgbClr val="000000"/>
                </a:solidFill>
                <a:latin typeface="Georgia Pro Semibold" panose="02040702050405020303" pitchFamily="18" charset="0"/>
              </a:rPr>
              <a:t> a </a:t>
            </a:r>
            <a:r>
              <a:rPr sz="1500" b="0" dirty="0" err="1">
                <a:solidFill>
                  <a:srgbClr val="000000"/>
                </a:solidFill>
                <a:latin typeface="Georgia Pro Semibold" panose="02040702050405020303" pitchFamily="18" charset="0"/>
              </a:rPr>
              <a:t>diventare</a:t>
            </a:r>
            <a:r>
              <a:rPr sz="1500" b="0" dirty="0">
                <a:solidFill>
                  <a:srgbClr val="000000"/>
                </a:solidFill>
                <a:latin typeface="Georgia Pro Semibold" panose="02040702050405020303" pitchFamily="18" charset="0"/>
              </a:rPr>
              <a:t> il </a:t>
            </a:r>
            <a:r>
              <a:rPr sz="1500" b="0" dirty="0" err="1">
                <a:solidFill>
                  <a:srgbClr val="000000"/>
                </a:solidFill>
                <a:latin typeface="Georgia Pro Semibold" panose="02040702050405020303" pitchFamily="18" charset="0"/>
              </a:rPr>
              <a:t>centro</a:t>
            </a:r>
            <a:r>
              <a:rPr sz="1500" b="0" dirty="0">
                <a:solidFill>
                  <a:srgbClr val="000000"/>
                </a:solidFill>
                <a:latin typeface="Georgia Pro Semibold" panose="02040702050405020303" pitchFamily="18" charset="0"/>
              </a:rPr>
              <a:t> della </a:t>
            </a:r>
            <a:r>
              <a:rPr sz="1500" b="0" dirty="0" err="1">
                <a:solidFill>
                  <a:srgbClr val="000000"/>
                </a:solidFill>
                <a:latin typeface="Georgia Pro Semibold" panose="02040702050405020303" pitchFamily="18" charset="0"/>
              </a:rPr>
              <a:t>risposta</a:t>
            </a:r>
            <a:r>
              <a:rPr sz="1500" b="0" dirty="0">
                <a:solidFill>
                  <a:srgbClr val="000000"/>
                </a:solidFill>
                <a:latin typeface="Georgia Pro Semibold" panose="02040702050405020303" pitchFamily="18" charset="0"/>
              </a:rPr>
              <a:t> </a:t>
            </a:r>
            <a:r>
              <a:rPr sz="1500" b="0" dirty="0" err="1">
                <a:solidFill>
                  <a:srgbClr val="000000"/>
                </a:solidFill>
                <a:latin typeface="Georgia Pro Semibold" panose="02040702050405020303" pitchFamily="18" charset="0"/>
              </a:rPr>
              <a:t>assistenziale</a:t>
            </a:r>
            <a:r>
              <a:rPr sz="1500" b="0" dirty="0">
                <a:solidFill>
                  <a:srgbClr val="000000"/>
                </a:solidFill>
                <a:latin typeface="Georgia Pro Semibold" panose="02040702050405020303" pitchFamily="18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7914" y="4707536"/>
            <a:ext cx="2834640" cy="868680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it-IT" sz="1400" b="0" dirty="0">
                <a:solidFill>
                  <a:srgbClr val="000000"/>
                </a:solidFill>
                <a:latin typeface="Georgia Pro Semibold" panose="02040702050405020303" pitchFamily="18" charset="0"/>
              </a:rPr>
              <a:t>Aspettative differenti sulla persona</a:t>
            </a:r>
            <a:endParaRPr sz="1400" b="0" dirty="0">
              <a:solidFill>
                <a:srgbClr val="000000"/>
              </a:solidFill>
              <a:latin typeface="Georgia Pro Semibold" panose="02040702050405020303" pitchFamily="18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263376" y="2834640"/>
            <a:ext cx="822960" cy="438912"/>
          </a:xfrm>
          <a:prstGeom prst="rightArrow">
            <a:avLst/>
          </a:prstGeom>
          <a:solidFill>
            <a:srgbClr val="58A0AD"/>
          </a:solidFill>
          <a:ln>
            <a:solidFill>
              <a:srgbClr val="58A0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Rounded Rectangle 9"/>
          <p:cNvSpPr/>
          <p:nvPr/>
        </p:nvSpPr>
        <p:spPr>
          <a:xfrm>
            <a:off x="581074" y="2142094"/>
            <a:ext cx="2517710" cy="1947672"/>
          </a:xfrm>
          <a:prstGeom prst="roundRect">
            <a:avLst/>
          </a:prstGeom>
          <a:solidFill>
            <a:srgbClr val="F8F8F8"/>
          </a:solidFill>
          <a:ln w="1016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78931" y="2535137"/>
            <a:ext cx="2331720" cy="256032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1400" b="1" dirty="0">
                <a:solidFill>
                  <a:srgbClr val="4966AA"/>
                </a:solidFill>
                <a:latin typeface="Georgia"/>
              </a:rPr>
              <a:t>La </a:t>
            </a:r>
            <a:r>
              <a:rPr sz="1400" b="1" dirty="0" err="1">
                <a:solidFill>
                  <a:srgbClr val="4966AA"/>
                </a:solidFill>
                <a:latin typeface="Georgia"/>
              </a:rPr>
              <a:t>domanda</a:t>
            </a:r>
            <a:r>
              <a:rPr lang="it-IT" sz="1400" b="1" dirty="0">
                <a:solidFill>
                  <a:srgbClr val="4966AA"/>
                </a:solidFill>
                <a:latin typeface="Georgia"/>
              </a:rPr>
              <a:t>:</a:t>
            </a:r>
            <a:endParaRPr sz="1400" b="1" dirty="0">
              <a:solidFill>
                <a:srgbClr val="4966AA"/>
              </a:solidFill>
              <a:latin typeface="Georgi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5099" y="3054096"/>
            <a:ext cx="2331720" cy="960120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l"/>
            <a:r>
              <a:rPr sz="1600" b="1" dirty="0">
                <a:solidFill>
                  <a:srgbClr val="000000"/>
                </a:solidFill>
                <a:latin typeface="Georgia"/>
              </a:rPr>
              <a:t>Quando il peso è </a:t>
            </a:r>
            <a:r>
              <a:rPr sz="1600" b="1" dirty="0" err="1">
                <a:solidFill>
                  <a:srgbClr val="000000"/>
                </a:solidFill>
                <a:latin typeface="Georgia"/>
              </a:rPr>
              <a:t>clinicamente</a:t>
            </a:r>
            <a:r>
              <a:rPr sz="1600" b="1" dirty="0">
                <a:solidFill>
                  <a:srgbClr val="000000"/>
                </a:solidFill>
                <a:latin typeface="Georgia"/>
              </a:rPr>
              <a:t> pertinente?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8006226" y="2778739"/>
            <a:ext cx="822960" cy="438912"/>
          </a:xfrm>
          <a:prstGeom prst="rightArrow">
            <a:avLst/>
          </a:prstGeom>
          <a:solidFill>
            <a:srgbClr val="58A0AD"/>
          </a:solidFill>
          <a:ln>
            <a:solidFill>
              <a:srgbClr val="58A0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5" name="Rounded Rectangle 14"/>
          <p:cNvSpPr/>
          <p:nvPr/>
        </p:nvSpPr>
        <p:spPr>
          <a:xfrm>
            <a:off x="9031683" y="1508759"/>
            <a:ext cx="2633473" cy="3854733"/>
          </a:xfrm>
          <a:prstGeom prst="roundRect">
            <a:avLst/>
          </a:prstGeom>
          <a:solidFill>
            <a:srgbClr val="F8F8F8"/>
          </a:solidFill>
          <a:ln w="1016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45168" y="1719072"/>
            <a:ext cx="1920240" cy="256032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/>
            <a:r>
              <a:rPr lang="it-IT" sz="1600" b="1" dirty="0">
                <a:solidFill>
                  <a:srgbClr val="4966AA"/>
                </a:solidFill>
                <a:latin typeface="Georgia"/>
              </a:rPr>
              <a:t>OVER -  ATTRIBUTION: </a:t>
            </a:r>
            <a:endParaRPr sz="1600" b="1" dirty="0">
              <a:solidFill>
                <a:srgbClr val="4966AA"/>
              </a:solidFill>
              <a:latin typeface="Georgi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45168" y="2535137"/>
            <a:ext cx="1920240" cy="1462451"/>
          </a:xfrm>
          <a:prstGeom prst="rect">
            <a:avLst/>
          </a:prstGeom>
          <a:noFill/>
        </p:spPr>
        <p:txBody>
          <a:bodyPr wrap="square" lIns="50800" tIns="25400" rIns="50800" bIns="25400">
            <a:noAutofit/>
          </a:bodyPr>
          <a:lstStyle/>
          <a:p>
            <a:pPr algn="ctr">
              <a:lnSpc>
                <a:spcPct val="150000"/>
              </a:lnSpc>
              <a:buNone/>
              <a:defRPr sz="1875" b="0">
                <a:solidFill>
                  <a:srgbClr val="24324A"/>
                </a:solidFill>
              </a:defRPr>
            </a:pPr>
            <a:r>
              <a:rPr lang="it-IT" sz="1600" dirty="0">
                <a:solidFill>
                  <a:srgbClr val="24324A"/>
                </a:solidFill>
                <a:latin typeface="Georgia Pro Semibold"/>
                <a:ea typeface="Georgia Pro Semibold"/>
                <a:cs typeface="Georgia Pro Semibold"/>
              </a:rPr>
              <a:t>Il peso diventa la spiegazione dominante e può oscurare il bisogno per cui la persona ha chiesto assistenza.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9620" y="5595023"/>
            <a:ext cx="10652760" cy="1062953"/>
          </a:xfrm>
          <a:prstGeom prst="roundRect">
            <a:avLst/>
          </a:prstGeom>
          <a:solidFill>
            <a:srgbClr val="F4F4F4"/>
          </a:solidFill>
          <a:ln w="1016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866A3F8D-CCAC-A756-473F-DA9AC80334FD}"/>
              </a:ext>
            </a:extLst>
          </p:cNvPr>
          <p:cNvSpPr txBox="1"/>
          <p:nvPr/>
        </p:nvSpPr>
        <p:spPr>
          <a:xfrm>
            <a:off x="4595761" y="3460565"/>
            <a:ext cx="3063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>
                <a:latin typeface="Georgia Pro Semibold" panose="02040702050405020303" pitchFamily="18" charset="0"/>
              </a:rPr>
              <a:t>Più raccomandazioni su dieta/esercizio fisico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D21FB68A-D373-3D41-7CEC-5A16673AB10A}"/>
              </a:ext>
            </a:extLst>
          </p:cNvPr>
          <p:cNvSpPr txBox="1"/>
          <p:nvPr/>
        </p:nvSpPr>
        <p:spPr>
          <a:xfrm>
            <a:off x="4615281" y="4215316"/>
            <a:ext cx="3024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sz="1400" dirty="0">
                <a:latin typeface="Georgia Pro Semibold" panose="02040702050405020303" pitchFamily="18" charset="0"/>
              </a:rPr>
              <a:t>Più enfasi sul dimagrimento</a:t>
            </a: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7C84170C-E733-D43D-CAC5-D808412D5F03}"/>
              </a:ext>
            </a:extLst>
          </p:cNvPr>
          <p:cNvSpPr>
            <a:spLocks noGrp="1"/>
          </p:cNvSpPr>
          <p:nvPr/>
        </p:nvSpPr>
        <p:spPr>
          <a:xfrm>
            <a:off x="932709" y="5920902"/>
            <a:ext cx="10389343" cy="45720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4A66AC"/>
                </a:solidFill>
              </a:defRPr>
            </a:pPr>
            <a:r>
              <a:rPr b="1" dirty="0" err="1">
                <a:solidFill>
                  <a:srgbClr val="4A66AC"/>
                </a:solidFill>
                <a:latin typeface="Georgia Pro Semibold"/>
                <a:ea typeface="Georgia Pro Semibold"/>
                <a:cs typeface="Georgia Pro Semibold"/>
              </a:rPr>
              <a:t>Parlarne</a:t>
            </a:r>
            <a:r>
              <a:rPr b="1" dirty="0">
                <a:solidFill>
                  <a:srgbClr val="4A66AC"/>
                </a:solidFill>
                <a:latin typeface="Georgia Pro Semibold"/>
                <a:ea typeface="Georgia Pro Semibold"/>
                <a:cs typeface="Georgia Pro Semibold"/>
              </a:rPr>
              <a:t> </a:t>
            </a:r>
            <a:r>
              <a:rPr b="1" dirty="0" err="1">
                <a:solidFill>
                  <a:srgbClr val="4A66AC"/>
                </a:solidFill>
                <a:latin typeface="Georgia Pro Semibold"/>
                <a:ea typeface="Georgia Pro Semibold"/>
                <a:cs typeface="Georgia Pro Semibold"/>
              </a:rPr>
              <a:t>quando</a:t>
            </a:r>
            <a:r>
              <a:rPr b="1" dirty="0">
                <a:solidFill>
                  <a:srgbClr val="4A66AC"/>
                </a:solidFill>
                <a:latin typeface="Georgia Pro Semibold"/>
                <a:ea typeface="Georgia Pro Semibold"/>
                <a:cs typeface="Georgia Pro Semibold"/>
              </a:rPr>
              <a:t> è pertinente o </a:t>
            </a:r>
            <a:r>
              <a:rPr b="1" dirty="0" err="1">
                <a:solidFill>
                  <a:srgbClr val="4A66AC"/>
                </a:solidFill>
                <a:latin typeface="Georgia Pro Semibold"/>
                <a:ea typeface="Georgia Pro Semibold"/>
                <a:cs typeface="Georgia Pro Semibold"/>
              </a:rPr>
              <a:t>richiesto</a:t>
            </a:r>
            <a:r>
              <a:rPr b="1" dirty="0">
                <a:solidFill>
                  <a:srgbClr val="4A66AC"/>
                </a:solidFill>
                <a:latin typeface="Georgia Pro Semibold"/>
                <a:ea typeface="Georgia Pro Semibold"/>
                <a:cs typeface="Georgia Pro Semibold"/>
              </a:rPr>
              <a:t>, con </a:t>
            </a:r>
            <a:r>
              <a:rPr b="1" dirty="0" err="1">
                <a:solidFill>
                  <a:srgbClr val="4A66AC"/>
                </a:solidFill>
                <a:latin typeface="Georgia Pro Semibold"/>
                <a:ea typeface="Georgia Pro Semibold"/>
                <a:cs typeface="Georgia Pro Semibold"/>
              </a:rPr>
              <a:t>consenso</a:t>
            </a:r>
            <a:r>
              <a:rPr b="1" dirty="0">
                <a:solidFill>
                  <a:srgbClr val="4A66AC"/>
                </a:solidFill>
                <a:latin typeface="Georgia Pro Semibold"/>
                <a:ea typeface="Georgia Pro Semibold"/>
                <a:cs typeface="Georgia Pro Semibold"/>
              </a:rPr>
              <a:t> e </a:t>
            </a:r>
            <a:r>
              <a:rPr b="1" dirty="0" err="1">
                <a:solidFill>
                  <a:srgbClr val="4A66AC"/>
                </a:solidFill>
                <a:latin typeface="Georgia Pro Semibold"/>
                <a:ea typeface="Georgia Pro Semibold"/>
                <a:cs typeface="Georgia Pro Semibold"/>
              </a:rPr>
              <a:t>personalizzazione</a:t>
            </a:r>
            <a:endParaRPr b="1" dirty="0">
              <a:solidFill>
                <a:srgbClr val="4A66AC"/>
              </a:solidFill>
              <a:latin typeface="Georgia Pro Semibold"/>
              <a:ea typeface="Georgia Pro Semibold"/>
              <a:cs typeface="Georgia Pro Semibold"/>
            </a:endParaRPr>
          </a:p>
          <a:p>
            <a:pPr algn="ctr">
              <a:buNone/>
              <a:defRPr sz="2100" b="1">
                <a:solidFill>
                  <a:srgbClr val="4A66AC"/>
                </a:solidFill>
              </a:defRPr>
            </a:pPr>
            <a:endParaRPr sz="1200" b="1" dirty="0">
              <a:solidFill>
                <a:srgbClr val="4A66AC"/>
              </a:solidFill>
              <a:latin typeface="Georgia Pro Semibold"/>
              <a:ea typeface="Georgia Pro Semibold"/>
              <a:cs typeface="Georgia Pro Semibold"/>
            </a:endParaRPr>
          </a:p>
          <a:p>
            <a:pPr algn="ctr">
              <a:buNone/>
              <a:defRPr sz="2100" b="1">
                <a:solidFill>
                  <a:srgbClr val="4A66AC"/>
                </a:solidFill>
              </a:defRPr>
            </a:pPr>
            <a:r>
              <a:rPr sz="1400" b="1" dirty="0">
                <a:solidFill>
                  <a:srgbClr val="4A66AC"/>
                </a:solidFill>
                <a:latin typeface="Georgia Pro Semibold"/>
                <a:ea typeface="Georgia Pro Semibold"/>
                <a:cs typeface="Georgia Pro Semibold"/>
              </a:rPr>
              <a:t>(</a:t>
            </a:r>
            <a:r>
              <a:rPr sz="1400" b="1" dirty="0" err="1">
                <a:solidFill>
                  <a:srgbClr val="4A66AC"/>
                </a:solidFill>
                <a:latin typeface="Georgia Pro Semibold"/>
                <a:ea typeface="Georgia Pro Semibold"/>
                <a:cs typeface="Georgia Pro Semibold"/>
              </a:rPr>
              <a:t>Seymo</a:t>
            </a:r>
            <a:r>
              <a:rPr lang="it-IT" sz="1400" b="1" dirty="0">
                <a:solidFill>
                  <a:srgbClr val="4A66AC"/>
                </a:solidFill>
                <a:latin typeface="Georgia Pro Semibold"/>
                <a:ea typeface="Georgia Pro Semibold"/>
                <a:cs typeface="Georgia Pro Semibold"/>
              </a:rPr>
              <a:t>u</a:t>
            </a:r>
            <a:r>
              <a:rPr sz="1400" b="1" dirty="0">
                <a:solidFill>
                  <a:srgbClr val="4A66AC"/>
                </a:solidFill>
                <a:latin typeface="Georgia Pro Semibold"/>
                <a:ea typeface="Georgia Pro Semibold"/>
                <a:cs typeface="Georgia Pro Semibold"/>
              </a:rPr>
              <a:t>r et al., 2018; West et al., 2025)</a:t>
            </a:r>
          </a:p>
        </p:txBody>
      </p:sp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8B5D20A4-0371-4256-8489-14D991CE1840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6858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5AA2AE"/>
                </a:solidFill>
              </a:defRPr>
            </a:pPr>
            <a:r>
              <a:rPr sz="1600" b="1">
                <a:solidFill>
                  <a:srgbClr val="5AA2AE"/>
                </a:solidFill>
                <a:latin typeface="Georgia"/>
                <a:ea typeface="Georgia Pro Semibold"/>
                <a:cs typeface="Georgia Pro Semibold"/>
              </a:rPr>
              <a:t>ORGANIZZAZIONE E SICUREZZA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319ADEA-1013-42E7-95FB-7A4531DBD02C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7156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000" b="1">
                <a:solidFill>
                  <a:srgbClr val="4A66AC"/>
                </a:solidFill>
              </a:defRPr>
            </a:pPr>
            <a:r>
              <a:rPr sz="3200" b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Anche l’ambiente comunica chi è stato previsto</a:t>
            </a:r>
            <a:endParaRPr sz="3200" b="1">
              <a:solidFill>
                <a:srgbClr val="4A66AC"/>
              </a:solidFill>
              <a:latin typeface="Georgia Pro Semibold"/>
              <a:ea typeface="Georgia Pro Semibold"/>
              <a:cs typeface="Georgia Pro Semibold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79BF274-3CB3-4F36-A853-08D0345D8689}"/>
              </a:ext>
            </a:extLst>
          </p:cNvPr>
          <p:cNvSpPr>
            <a:spLocks noGrp="1"/>
          </p:cNvSpPr>
          <p:nvPr/>
        </p:nvSpPr>
        <p:spPr>
          <a:xfrm>
            <a:off x="685800" y="1654360"/>
            <a:ext cx="876300" cy="38100"/>
          </a:xfrm>
          <a:prstGeom prst="rect">
            <a:avLst/>
          </a:prstGeom>
          <a:solidFill>
            <a:srgbClr val="5AA2A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3"/>
          <a:srcRect l="6735" t="3341" r="10676" b="35"/>
          <a:stretch>
            <a:fillRect/>
          </a:stretch>
        </p:blipFill>
        <p:spPr>
          <a:xfrm>
            <a:off x="685800" y="1905755"/>
            <a:ext cx="5186886" cy="3641778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22EAE840-B37C-403A-8649-329ADDFC377F}"/>
              </a:ext>
            </a:extLst>
          </p:cNvPr>
          <p:cNvSpPr>
            <a:spLocks noGrp="1"/>
          </p:cNvSpPr>
          <p:nvPr/>
        </p:nvSpPr>
        <p:spPr>
          <a:xfrm>
            <a:off x="6451666" y="4088809"/>
            <a:ext cx="1619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4A66AC"/>
                </a:solidFill>
              </a:defRPr>
            </a:pPr>
            <a:r>
              <a:rPr sz="20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27,1%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F3EDF96-8241-432F-8CD9-BC848922B8F7}"/>
              </a:ext>
            </a:extLst>
          </p:cNvPr>
          <p:cNvSpPr>
            <a:spLocks noGrp="1"/>
          </p:cNvSpPr>
          <p:nvPr/>
        </p:nvSpPr>
        <p:spPr>
          <a:xfrm>
            <a:off x="7543800" y="4021449"/>
            <a:ext cx="4112978" cy="69329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637086"/>
                </a:solidFill>
              </a:defRPr>
            </a:pPr>
            <a:r>
              <a:rPr lang="it-IT" b="0" dirty="0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Assenza deambulatori </a:t>
            </a:r>
            <a:r>
              <a:rPr b="0" dirty="0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specific</a:t>
            </a:r>
            <a:r>
              <a:rPr lang="it-IT" dirty="0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i</a:t>
            </a:r>
            <a:endParaRPr b="0" dirty="0">
              <a:solidFill>
                <a:srgbClr val="637086"/>
              </a:solidFill>
              <a:latin typeface="Georgia Pro Semibold"/>
              <a:ea typeface="Georgia Pro Semibold"/>
              <a:cs typeface="Georgia Pro Semibold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CC511FC-A130-4556-8531-98A84B9FFA19}"/>
              </a:ext>
            </a:extLst>
          </p:cNvPr>
          <p:cNvSpPr>
            <a:spLocks noGrp="1"/>
          </p:cNvSpPr>
          <p:nvPr/>
        </p:nvSpPr>
        <p:spPr>
          <a:xfrm>
            <a:off x="6451666" y="4701395"/>
            <a:ext cx="1619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5AA2AE"/>
                </a:solidFill>
              </a:defRPr>
            </a:pPr>
            <a:r>
              <a:rPr sz="2000" b="1" dirty="0">
                <a:solidFill>
                  <a:srgbClr val="5AA2AE"/>
                </a:solidFill>
                <a:latin typeface="Georgia"/>
                <a:ea typeface="Georgia Pro Semibold"/>
                <a:cs typeface="Georgia Pro Semibold"/>
              </a:rPr>
              <a:t>18,1%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299E8BA-1A4D-4149-B57A-9B45E08705B1}"/>
              </a:ext>
            </a:extLst>
          </p:cNvPr>
          <p:cNvSpPr>
            <a:spLocks noGrp="1"/>
          </p:cNvSpPr>
          <p:nvPr/>
        </p:nvSpPr>
        <p:spPr>
          <a:xfrm>
            <a:off x="7543800" y="4842629"/>
            <a:ext cx="3143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0">
                <a:solidFill>
                  <a:srgbClr val="637086"/>
                </a:solidFill>
              </a:defRPr>
            </a:pPr>
            <a:r>
              <a:rPr lang="it-IT" b="0" dirty="0" err="1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As</a:t>
            </a:r>
            <a:r>
              <a:rPr b="0" dirty="0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senza </a:t>
            </a:r>
            <a:r>
              <a:rPr b="0" dirty="0" err="1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sollevatori</a:t>
            </a:r>
            <a:endParaRPr b="0" dirty="0">
              <a:solidFill>
                <a:srgbClr val="637086"/>
              </a:solidFill>
              <a:latin typeface="Georgia Pro Semibold"/>
              <a:ea typeface="Georgia Pro Semibold"/>
              <a:cs typeface="Georgia Pro Semibold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5FC114B-B398-4480-95D9-2CBB0DA19DDA}"/>
              </a:ext>
            </a:extLst>
          </p:cNvPr>
          <p:cNvSpPr>
            <a:spLocks noGrp="1"/>
          </p:cNvSpPr>
          <p:nvPr/>
        </p:nvSpPr>
        <p:spPr>
          <a:xfrm>
            <a:off x="6451666" y="5330692"/>
            <a:ext cx="1619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450" b="1">
                <a:solidFill>
                  <a:srgbClr val="E77D6A"/>
                </a:solidFill>
              </a:defRPr>
            </a:pPr>
            <a:r>
              <a:rPr sz="2000" b="1" dirty="0">
                <a:solidFill>
                  <a:srgbClr val="E77D6A"/>
                </a:solidFill>
                <a:latin typeface="Georgia"/>
                <a:ea typeface="Georgia Pro Semibold"/>
                <a:cs typeface="Georgia Pro Semibold"/>
              </a:rPr>
              <a:t>78%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A496008-609E-4C3E-98C0-57FED4F4A206}"/>
              </a:ext>
            </a:extLst>
          </p:cNvPr>
          <p:cNvSpPr>
            <a:spLocks noGrp="1"/>
          </p:cNvSpPr>
          <p:nvPr/>
        </p:nvSpPr>
        <p:spPr>
          <a:xfrm>
            <a:off x="7543800" y="5313417"/>
            <a:ext cx="4561434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lnSpc>
                <a:spcPct val="150000"/>
              </a:lnSpc>
              <a:buNone/>
              <a:defRPr sz="1500" b="0">
                <a:solidFill>
                  <a:srgbClr val="637086"/>
                </a:solidFill>
              </a:defRPr>
            </a:pPr>
            <a:r>
              <a:rPr lang="it-IT" dirty="0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R</a:t>
            </a:r>
            <a:r>
              <a:rPr b="0" dirty="0" err="1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apporto</a:t>
            </a:r>
            <a:r>
              <a:rPr b="0" dirty="0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b="0" dirty="0" err="1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personale</a:t>
            </a:r>
            <a:r>
              <a:rPr b="0" dirty="0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/</a:t>
            </a:r>
            <a:r>
              <a:rPr b="0" dirty="0" err="1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pazienti</a:t>
            </a:r>
            <a:r>
              <a:rPr dirty="0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lang="it-IT" dirty="0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b="0" dirty="0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medio o </a:t>
            </a:r>
            <a:r>
              <a:rPr b="0" dirty="0" err="1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insufficiente</a:t>
            </a:r>
            <a:endParaRPr b="0" dirty="0">
              <a:solidFill>
                <a:srgbClr val="637086"/>
              </a:solidFill>
              <a:latin typeface="Georgia Pro Semibold"/>
              <a:ea typeface="Georgia Pro Semibold"/>
              <a:cs typeface="Georgia Pro Semibold"/>
            </a:endParaRP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92CC1C9B-069B-50E3-48A2-2D85936404E7}"/>
              </a:ext>
            </a:extLst>
          </p:cNvPr>
          <p:cNvSpPr/>
          <p:nvPr/>
        </p:nvSpPr>
        <p:spPr>
          <a:xfrm>
            <a:off x="6096000" y="1847849"/>
            <a:ext cx="5467350" cy="2059045"/>
          </a:xfrm>
          <a:prstGeom prst="roundRect">
            <a:avLst/>
          </a:prstGeom>
          <a:solidFill>
            <a:srgbClr val="FCFCFC"/>
          </a:solidFill>
          <a:ln>
            <a:solidFill>
              <a:srgbClr val="DEDE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CasellaDiTesto 4">
            <a:extLst>
              <a:ext uri="{FF2B5EF4-FFF2-40B4-BE49-F238E27FC236}">
                <a16:creationId xmlns:a16="http://schemas.microsoft.com/office/drawing/2014/main" id="{FB19F7B1-4F29-06D0-6FCA-29BBF71CE13E}"/>
              </a:ext>
            </a:extLst>
          </p:cNvPr>
          <p:cNvSpPr>
            <a:spLocks noGrp="1"/>
          </p:cNvSpPr>
          <p:nvPr/>
        </p:nvSpPr>
        <p:spPr>
          <a:xfrm>
            <a:off x="6135317" y="1905755"/>
            <a:ext cx="5428033" cy="17612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sz="1600" b="1" dirty="0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Studi </a:t>
            </a:r>
            <a:r>
              <a:rPr sz="1600" b="1" dirty="0" err="1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infermieristici</a:t>
            </a:r>
            <a:r>
              <a:rPr sz="1600" b="1" dirty="0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1600" b="1" dirty="0" err="1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evidenziano</a:t>
            </a:r>
            <a:r>
              <a:rPr sz="1600" b="1" dirty="0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1600" b="1" dirty="0" err="1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che</a:t>
            </a:r>
            <a:r>
              <a:rPr sz="1600" b="1" dirty="0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 il bias </a:t>
            </a:r>
            <a:r>
              <a:rPr sz="1600" b="1" dirty="0" err="1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può</a:t>
            </a:r>
            <a:r>
              <a:rPr sz="1600" b="1" dirty="0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1600" b="1" dirty="0" err="1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essere</a:t>
            </a:r>
            <a:r>
              <a:rPr sz="1600" b="1" dirty="0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1600" b="1" dirty="0" err="1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amplificato</a:t>
            </a:r>
            <a:r>
              <a:rPr sz="1600" b="1" dirty="0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 da </a:t>
            </a:r>
            <a:r>
              <a:rPr sz="1600" b="1" dirty="0" err="1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condizioni</a:t>
            </a:r>
            <a:r>
              <a:rPr sz="1600" b="1" dirty="0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1600" b="1" dirty="0" err="1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organizzative</a:t>
            </a:r>
            <a:r>
              <a:rPr sz="1600" b="1" dirty="0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lang="it-IT" sz="1600" b="1" dirty="0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non adeguate alla persona con obesità</a:t>
            </a:r>
          </a:p>
          <a:p>
            <a:pPr>
              <a:buNone/>
            </a:pPr>
            <a:endParaRPr dirty="0">
              <a:solidFill>
                <a:schemeClr val="accent2">
                  <a:lumMod val="75000"/>
                </a:schemeClr>
              </a:solidFill>
              <a:latin typeface="Georgia"/>
              <a:ea typeface="Georgia Pro Semibold"/>
              <a:cs typeface="Georgia Pro Semibold"/>
            </a:endParaRPr>
          </a:p>
          <a:p>
            <a:pPr algn="ctr">
              <a:lnSpc>
                <a:spcPct val="150000"/>
              </a:lnSpc>
              <a:buNone/>
            </a:pPr>
            <a:r>
              <a:rPr sz="1400" dirty="0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(</a:t>
            </a:r>
            <a:r>
              <a:rPr sz="1400" dirty="0" err="1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Tanneberger</a:t>
            </a:r>
            <a:r>
              <a:rPr sz="1400" dirty="0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 &amp; </a:t>
            </a:r>
            <a:r>
              <a:rPr sz="1400" dirty="0" err="1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Ciupitu</a:t>
            </a:r>
            <a:r>
              <a:rPr sz="1400" dirty="0">
                <a:solidFill>
                  <a:schemeClr val="accent2">
                    <a:lumMod val="75000"/>
                  </a:schemeClr>
                </a:solidFill>
                <a:latin typeface="Georgia"/>
                <a:ea typeface="Georgia Pro Semibold"/>
                <a:cs typeface="Georgia Pro Semibold"/>
              </a:rPr>
              <a:t>-Plath, 2018; Moore et al., 2025)</a:t>
            </a:r>
          </a:p>
        </p:txBody>
      </p:sp>
      <p:sp>
        <p:nvSpPr>
          <p:cNvPr id="21" name="Rounded Rectangle 18">
            <a:extLst>
              <a:ext uri="{FF2B5EF4-FFF2-40B4-BE49-F238E27FC236}">
                <a16:creationId xmlns:a16="http://schemas.microsoft.com/office/drawing/2014/main" id="{494F23E4-46B3-C8DB-D17C-98B6A82024E9}"/>
              </a:ext>
            </a:extLst>
          </p:cNvPr>
          <p:cNvSpPr/>
          <p:nvPr/>
        </p:nvSpPr>
        <p:spPr>
          <a:xfrm>
            <a:off x="685800" y="6071907"/>
            <a:ext cx="10877549" cy="571744"/>
          </a:xfrm>
          <a:prstGeom prst="roundRect">
            <a:avLst/>
          </a:prstGeom>
          <a:solidFill>
            <a:srgbClr val="F4F4F4"/>
          </a:solidFill>
          <a:ln w="10160">
            <a:solidFill>
              <a:srgbClr val="DCD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79371987-6FA6-1891-6DEA-1676DB0551BE}"/>
              </a:ext>
            </a:extLst>
          </p:cNvPr>
          <p:cNvSpPr txBox="1"/>
          <p:nvPr/>
        </p:nvSpPr>
        <p:spPr>
          <a:xfrm>
            <a:off x="685800" y="6145389"/>
            <a:ext cx="107156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chemeClr val="accent1">
                    <a:lumMod val="75000"/>
                  </a:schemeClr>
                </a:solidFill>
                <a:latin typeface="Georgia"/>
              </a:rPr>
              <a:t>I</a:t>
            </a:r>
            <a:r>
              <a:rPr sz="2000" b="1" dirty="0">
                <a:solidFill>
                  <a:schemeClr val="accent1">
                    <a:lumMod val="75000"/>
                  </a:schemeClr>
                </a:solidFill>
                <a:latin typeface="Georgia"/>
              </a:rPr>
              <a:t>l </a:t>
            </a:r>
            <a:r>
              <a:rPr sz="2000" b="1" dirty="0" err="1">
                <a:solidFill>
                  <a:schemeClr val="accent1">
                    <a:lumMod val="75000"/>
                  </a:schemeClr>
                </a:solidFill>
                <a:latin typeface="Georgia"/>
              </a:rPr>
              <a:t>contesto</a:t>
            </a:r>
            <a:r>
              <a:rPr sz="2000" b="1" dirty="0">
                <a:solidFill>
                  <a:schemeClr val="accent1">
                    <a:lumMod val="75000"/>
                  </a:schemeClr>
                </a:solidFill>
                <a:latin typeface="Georgia"/>
              </a:rPr>
              <a:t> </a:t>
            </a:r>
            <a:r>
              <a:rPr sz="2000" b="1" dirty="0" err="1">
                <a:solidFill>
                  <a:schemeClr val="accent1">
                    <a:lumMod val="75000"/>
                  </a:schemeClr>
                </a:solidFill>
                <a:latin typeface="Georgia"/>
              </a:rPr>
              <a:t>organizzativo</a:t>
            </a:r>
            <a:r>
              <a:rPr sz="2000" b="1" dirty="0">
                <a:solidFill>
                  <a:schemeClr val="accent1">
                    <a:lumMod val="75000"/>
                  </a:schemeClr>
                </a:solidFill>
                <a:latin typeface="Georgia"/>
              </a:rPr>
              <a:t> non è </a:t>
            </a:r>
            <a:r>
              <a:rPr sz="2000" b="1" dirty="0" err="1">
                <a:solidFill>
                  <a:schemeClr val="accent1">
                    <a:lumMod val="75000"/>
                  </a:schemeClr>
                </a:solidFill>
                <a:latin typeface="Georgia"/>
              </a:rPr>
              <a:t>neutro</a:t>
            </a:r>
            <a:r>
              <a:rPr sz="2000" b="1" dirty="0">
                <a:solidFill>
                  <a:schemeClr val="accent1">
                    <a:lumMod val="75000"/>
                  </a:schemeClr>
                </a:solidFill>
                <a:latin typeface="Georgia"/>
              </a:rPr>
              <a:t>: </a:t>
            </a:r>
            <a:r>
              <a:rPr sz="2000" b="1" dirty="0" err="1">
                <a:solidFill>
                  <a:schemeClr val="accent1">
                    <a:lumMod val="75000"/>
                  </a:schemeClr>
                </a:solidFill>
                <a:latin typeface="Georgia"/>
              </a:rPr>
              <a:t>può</a:t>
            </a:r>
            <a:r>
              <a:rPr sz="2000" b="1" dirty="0">
                <a:solidFill>
                  <a:schemeClr val="accent1">
                    <a:lumMod val="75000"/>
                  </a:schemeClr>
                </a:solidFill>
                <a:latin typeface="Georgia"/>
              </a:rPr>
              <a:t> </a:t>
            </a:r>
            <a:r>
              <a:rPr sz="2000" b="1" dirty="0" err="1">
                <a:solidFill>
                  <a:schemeClr val="accent1">
                    <a:lumMod val="75000"/>
                  </a:schemeClr>
                </a:solidFill>
                <a:latin typeface="Georgia"/>
              </a:rPr>
              <a:t>facilitare</a:t>
            </a:r>
            <a:r>
              <a:rPr sz="2000" b="1" dirty="0">
                <a:solidFill>
                  <a:schemeClr val="accent1">
                    <a:lumMod val="75000"/>
                  </a:schemeClr>
                </a:solidFill>
                <a:latin typeface="Georgia"/>
              </a:rPr>
              <a:t> o </a:t>
            </a:r>
            <a:r>
              <a:rPr sz="2000" b="1" dirty="0" err="1">
                <a:solidFill>
                  <a:schemeClr val="accent1">
                    <a:lumMod val="75000"/>
                  </a:schemeClr>
                </a:solidFill>
                <a:latin typeface="Georgia"/>
              </a:rPr>
              <a:t>ostacolare</a:t>
            </a:r>
            <a:r>
              <a:rPr sz="2000" b="1" dirty="0">
                <a:solidFill>
                  <a:schemeClr val="accent1">
                    <a:lumMod val="75000"/>
                  </a:schemeClr>
                </a:solidFill>
                <a:latin typeface="Georgia"/>
              </a:rPr>
              <a:t> cure </a:t>
            </a:r>
            <a:r>
              <a:rPr sz="2000" b="1" dirty="0" err="1">
                <a:solidFill>
                  <a:schemeClr val="accent1">
                    <a:lumMod val="75000"/>
                  </a:schemeClr>
                </a:solidFill>
                <a:latin typeface="Georgia"/>
              </a:rPr>
              <a:t>eque</a:t>
            </a:r>
            <a:endParaRPr sz="2000" b="1" dirty="0">
              <a:solidFill>
                <a:schemeClr val="accent1">
                  <a:lumMod val="75000"/>
                </a:schemeClr>
              </a:solidFill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F56D1A87-9D00-4336-A2A7-3A6A0BE58384}"/>
              </a:ext>
            </a:extLst>
          </p:cNvPr>
          <p:cNvSpPr>
            <a:spLocks noGrp="1"/>
          </p:cNvSpPr>
          <p:nvPr/>
        </p:nvSpPr>
        <p:spPr>
          <a:xfrm>
            <a:off x="685800" y="285750"/>
            <a:ext cx="6858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5AA2AE"/>
                </a:solidFill>
              </a:defRPr>
            </a:pPr>
            <a:r>
              <a:rPr sz="1600" b="1">
                <a:solidFill>
                  <a:srgbClr val="5AA2AE"/>
                </a:solidFill>
                <a:latin typeface="Georgia"/>
                <a:ea typeface="Georgia Pro Semibold"/>
                <a:cs typeface="Georgia Pro Semibold"/>
              </a:rPr>
              <a:t>DALLA RELAZIONE AGLI OUTCOME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7FA56BF-7696-42F9-B82B-2FDEC143FF6D}"/>
              </a:ext>
            </a:extLst>
          </p:cNvPr>
          <p:cNvSpPr>
            <a:spLocks noGrp="1"/>
          </p:cNvSpPr>
          <p:nvPr/>
        </p:nvSpPr>
        <p:spPr>
          <a:xfrm>
            <a:off x="685800" y="723900"/>
            <a:ext cx="107156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000" b="1">
                <a:solidFill>
                  <a:srgbClr val="4A66AC"/>
                </a:solidFill>
              </a:defRPr>
            </a:pPr>
            <a:r>
              <a:rPr sz="30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Il </a:t>
            </a:r>
            <a:r>
              <a:rPr sz="3000" b="1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giudizio</a:t>
            </a:r>
            <a:r>
              <a:rPr sz="30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3000" b="1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può</a:t>
            </a:r>
            <a:r>
              <a:rPr sz="30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3000" b="1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cambiare</a:t>
            </a:r>
            <a:r>
              <a:rPr sz="30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il </a:t>
            </a:r>
            <a:r>
              <a:rPr sz="3000" b="1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percorso</a:t>
            </a:r>
            <a:r>
              <a:rPr sz="30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di cura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FB96465-76E6-4730-BA7F-3BBD37CFCCAE}"/>
              </a:ext>
            </a:extLst>
          </p:cNvPr>
          <p:cNvSpPr>
            <a:spLocks noGrp="1"/>
          </p:cNvSpPr>
          <p:nvPr/>
        </p:nvSpPr>
        <p:spPr>
          <a:xfrm>
            <a:off x="717820" y="1628775"/>
            <a:ext cx="876300" cy="38100"/>
          </a:xfrm>
          <a:prstGeom prst="rect">
            <a:avLst/>
          </a:prstGeom>
          <a:solidFill>
            <a:srgbClr val="5AA2A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Connettore diritto 4">
            <a:extLst>
              <a:ext uri="{FF2B5EF4-FFF2-40B4-BE49-F238E27FC236}">
                <a16:creationId xmlns:a16="http://schemas.microsoft.com/office/drawing/2014/main" id="{0EA187BB-9131-4914-B0D0-CB453543BB5B}"/>
              </a:ext>
            </a:extLst>
          </p:cNvPr>
          <p:cNvSpPr>
            <a:spLocks noGrp="1"/>
          </p:cNvSpPr>
          <p:nvPr/>
        </p:nvSpPr>
        <p:spPr>
          <a:xfrm>
            <a:off x="2781300" y="3238500"/>
            <a:ext cx="762000" cy="0"/>
          </a:xfrm>
          <a:prstGeom prst="line">
            <a:avLst/>
          </a:prstGeom>
          <a:noFill/>
          <a:ln w="28575">
            <a:solidFill>
              <a:srgbClr val="5AA2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Connettore diritto 5">
            <a:extLst>
              <a:ext uri="{FF2B5EF4-FFF2-40B4-BE49-F238E27FC236}">
                <a16:creationId xmlns:a16="http://schemas.microsoft.com/office/drawing/2014/main" id="{58C12514-061D-41C2-AE24-F2938898E148}"/>
              </a:ext>
            </a:extLst>
          </p:cNvPr>
          <p:cNvSpPr>
            <a:spLocks noGrp="1"/>
          </p:cNvSpPr>
          <p:nvPr/>
        </p:nvSpPr>
        <p:spPr>
          <a:xfrm>
            <a:off x="5694632" y="3238500"/>
            <a:ext cx="762000" cy="0"/>
          </a:xfrm>
          <a:prstGeom prst="line">
            <a:avLst/>
          </a:prstGeom>
          <a:noFill/>
          <a:ln w="28575">
            <a:solidFill>
              <a:srgbClr val="5AA2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Connettore diritto 6">
            <a:extLst>
              <a:ext uri="{FF2B5EF4-FFF2-40B4-BE49-F238E27FC236}">
                <a16:creationId xmlns:a16="http://schemas.microsoft.com/office/drawing/2014/main" id="{FD645188-5C9C-4497-B40A-CDA9BB70FFD2}"/>
              </a:ext>
            </a:extLst>
          </p:cNvPr>
          <p:cNvSpPr>
            <a:spLocks noGrp="1"/>
          </p:cNvSpPr>
          <p:nvPr/>
        </p:nvSpPr>
        <p:spPr>
          <a:xfrm>
            <a:off x="8543925" y="3262009"/>
            <a:ext cx="762000" cy="0"/>
          </a:xfrm>
          <a:prstGeom prst="line">
            <a:avLst/>
          </a:prstGeom>
          <a:noFill/>
          <a:ln w="28575">
            <a:solidFill>
              <a:srgbClr val="5AA2A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11D9150-E8FB-4A74-B814-A5B9086D535D}"/>
              </a:ext>
            </a:extLst>
          </p:cNvPr>
          <p:cNvSpPr>
            <a:spLocks noGrp="1"/>
          </p:cNvSpPr>
          <p:nvPr/>
        </p:nvSpPr>
        <p:spPr>
          <a:xfrm>
            <a:off x="685800" y="2305050"/>
            <a:ext cx="2000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4A66AC"/>
                </a:solidFill>
              </a:defRPr>
            </a:pPr>
            <a:r>
              <a:rPr sz="2000" b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STEREOTIPO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FDE6F4A-EFE0-4D7D-86D4-E287F745206A}"/>
              </a:ext>
            </a:extLst>
          </p:cNvPr>
          <p:cNvSpPr>
            <a:spLocks noGrp="1"/>
          </p:cNvSpPr>
          <p:nvPr/>
        </p:nvSpPr>
        <p:spPr>
          <a:xfrm>
            <a:off x="590550" y="2819399"/>
            <a:ext cx="2190750" cy="100012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lnSpc>
                <a:spcPct val="150000"/>
              </a:lnSpc>
              <a:buNone/>
              <a:defRPr sz="1650" b="0">
                <a:solidFill>
                  <a:srgbClr val="24324A"/>
                </a:solidFill>
              </a:defRPr>
            </a:pPr>
            <a:r>
              <a:rPr sz="2000" b="0">
                <a:solidFill>
                  <a:srgbClr val="24324A"/>
                </a:solidFill>
                <a:latin typeface="Georgia"/>
                <a:ea typeface="Georgia"/>
                <a:cs typeface="Georgia"/>
              </a:rPr>
              <a:t>La persona è letta</a:t>
            </a:r>
          </a:p>
          <a:p>
            <a:pPr algn="ctr">
              <a:lnSpc>
                <a:spcPct val="150000"/>
              </a:lnSpc>
              <a:buNone/>
              <a:defRPr sz="1650" b="0">
                <a:solidFill>
                  <a:srgbClr val="24324A"/>
                </a:solidFill>
              </a:defRPr>
            </a:pPr>
            <a:r>
              <a:rPr sz="2000" b="0">
                <a:solidFill>
                  <a:srgbClr val="24324A"/>
                </a:solidFill>
                <a:latin typeface="Georgia"/>
                <a:ea typeface="Georgia"/>
                <a:cs typeface="Georgia"/>
              </a:rPr>
              <a:t>attraverso il peso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C744CF2-012D-4DA3-B0E6-33FD4A79941A}"/>
              </a:ext>
            </a:extLst>
          </p:cNvPr>
          <p:cNvSpPr>
            <a:spLocks noGrp="1"/>
          </p:cNvSpPr>
          <p:nvPr/>
        </p:nvSpPr>
        <p:spPr>
          <a:xfrm>
            <a:off x="3614737" y="2285999"/>
            <a:ext cx="2000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4A66AC"/>
                </a:solidFill>
              </a:defRPr>
            </a:pPr>
            <a:r>
              <a:rPr sz="2000" b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RELAZIONE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73995E2-6533-4A59-AE21-17FBB37F5992}"/>
              </a:ext>
            </a:extLst>
          </p:cNvPr>
          <p:cNvSpPr>
            <a:spLocks noGrp="1"/>
          </p:cNvSpPr>
          <p:nvPr/>
        </p:nvSpPr>
        <p:spPr>
          <a:xfrm>
            <a:off x="3519487" y="2819399"/>
            <a:ext cx="2190749" cy="101997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lnSpc>
                <a:spcPct val="150000"/>
              </a:lnSpc>
              <a:buNone/>
              <a:defRPr sz="1650" b="0">
                <a:solidFill>
                  <a:srgbClr val="24324A"/>
                </a:solidFill>
              </a:defRPr>
            </a:pPr>
            <a:r>
              <a:rPr sz="2000" b="0" dirty="0">
                <a:solidFill>
                  <a:srgbClr val="24324A"/>
                </a:solidFill>
                <a:latin typeface="Georgia"/>
                <a:ea typeface="Georgia"/>
                <a:cs typeface="Georgia"/>
              </a:rPr>
              <a:t>Minore </a:t>
            </a:r>
            <a:r>
              <a:rPr sz="2000" b="0" dirty="0" err="1">
                <a:solidFill>
                  <a:srgbClr val="24324A"/>
                </a:solidFill>
                <a:latin typeface="Georgia"/>
                <a:ea typeface="Georgia"/>
                <a:cs typeface="Georgia"/>
              </a:rPr>
              <a:t>ascolto</a:t>
            </a:r>
            <a:r>
              <a:rPr sz="2000" b="0" dirty="0">
                <a:solidFill>
                  <a:srgbClr val="24324A"/>
                </a:solidFill>
                <a:latin typeface="Georgia"/>
                <a:ea typeface="Georgia"/>
                <a:cs typeface="Georgia"/>
              </a:rPr>
              <a:t> e</a:t>
            </a:r>
          </a:p>
          <a:p>
            <a:pPr algn="ctr">
              <a:lnSpc>
                <a:spcPct val="150000"/>
              </a:lnSpc>
              <a:buNone/>
              <a:defRPr sz="1650" b="0">
                <a:solidFill>
                  <a:srgbClr val="24324A"/>
                </a:solidFill>
              </a:defRPr>
            </a:pPr>
            <a:r>
              <a:rPr sz="2000" b="0" dirty="0" err="1">
                <a:solidFill>
                  <a:srgbClr val="24324A"/>
                </a:solidFill>
                <a:latin typeface="Georgia"/>
                <a:ea typeface="Georgia"/>
                <a:cs typeface="Georgia"/>
              </a:rPr>
              <a:t>personalizzazione</a:t>
            </a:r>
            <a:endParaRPr sz="2000" b="0" dirty="0">
              <a:solidFill>
                <a:srgbClr val="24324A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FE3AA78-9D4C-455C-A3F7-EBDCB5DA6EE7}"/>
              </a:ext>
            </a:extLst>
          </p:cNvPr>
          <p:cNvSpPr>
            <a:spLocks noGrp="1"/>
          </p:cNvSpPr>
          <p:nvPr/>
        </p:nvSpPr>
        <p:spPr>
          <a:xfrm>
            <a:off x="6543675" y="2300496"/>
            <a:ext cx="2000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4A66AC"/>
                </a:solidFill>
              </a:defRPr>
            </a:pPr>
            <a:r>
              <a:rPr sz="2000" b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FIDUCIA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1AE78DD-B458-4C80-8051-9F579B7ED6AF}"/>
              </a:ext>
            </a:extLst>
          </p:cNvPr>
          <p:cNvSpPr>
            <a:spLocks noGrp="1"/>
          </p:cNvSpPr>
          <p:nvPr/>
        </p:nvSpPr>
        <p:spPr>
          <a:xfrm>
            <a:off x="6543675" y="2799537"/>
            <a:ext cx="2000250" cy="101998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lnSpc>
                <a:spcPct val="150000"/>
              </a:lnSpc>
              <a:buNone/>
              <a:defRPr sz="1650" b="0">
                <a:solidFill>
                  <a:srgbClr val="24324A"/>
                </a:solidFill>
              </a:defRPr>
            </a:pPr>
            <a:r>
              <a:rPr sz="2000" b="0">
                <a:solidFill>
                  <a:srgbClr val="24324A"/>
                </a:solidFill>
                <a:latin typeface="Georgia"/>
                <a:ea typeface="Georgia"/>
                <a:cs typeface="Georgia"/>
              </a:rPr>
              <a:t>Stress e ridotta</a:t>
            </a:r>
          </a:p>
          <a:p>
            <a:pPr algn="ctr">
              <a:lnSpc>
                <a:spcPct val="150000"/>
              </a:lnSpc>
              <a:buNone/>
              <a:defRPr sz="1650" b="0">
                <a:solidFill>
                  <a:srgbClr val="24324A"/>
                </a:solidFill>
              </a:defRPr>
            </a:pPr>
            <a:r>
              <a:rPr sz="2000" b="0">
                <a:solidFill>
                  <a:srgbClr val="24324A"/>
                </a:solidFill>
                <a:latin typeface="Georgia"/>
                <a:ea typeface="Georgia"/>
                <a:cs typeface="Georgia"/>
              </a:rPr>
              <a:t>alleanza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4007F95-9843-453F-AB44-8DCF2331EB5F}"/>
              </a:ext>
            </a:extLst>
          </p:cNvPr>
          <p:cNvSpPr>
            <a:spLocks noGrp="1"/>
          </p:cNvSpPr>
          <p:nvPr/>
        </p:nvSpPr>
        <p:spPr>
          <a:xfrm>
            <a:off x="9348991" y="2295315"/>
            <a:ext cx="2000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E77D6A"/>
                </a:solidFill>
              </a:defRPr>
            </a:pPr>
            <a:r>
              <a:rPr sz="2000" b="1">
                <a:solidFill>
                  <a:srgbClr val="C00000"/>
                </a:solidFill>
                <a:latin typeface="Georgia"/>
                <a:ea typeface="Georgia Pro Semibold"/>
                <a:cs typeface="Georgia Pro Semibold"/>
              </a:rPr>
              <a:t>ACCESSO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9C3C104-E566-45F1-9B85-BFB03871C829}"/>
              </a:ext>
            </a:extLst>
          </p:cNvPr>
          <p:cNvSpPr>
            <a:spLocks noGrp="1"/>
          </p:cNvSpPr>
          <p:nvPr/>
        </p:nvSpPr>
        <p:spPr>
          <a:xfrm>
            <a:off x="9305925" y="3028950"/>
            <a:ext cx="2295526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lnSpc>
                <a:spcPct val="150000"/>
              </a:lnSpc>
              <a:buNone/>
              <a:defRPr sz="1650" b="0">
                <a:solidFill>
                  <a:srgbClr val="24324A"/>
                </a:solidFill>
              </a:defRPr>
            </a:pPr>
            <a:r>
              <a:rPr sz="2000" b="0">
                <a:solidFill>
                  <a:srgbClr val="24324A"/>
                </a:solidFill>
                <a:latin typeface="Georgia"/>
                <a:ea typeface="Georgia"/>
                <a:cs typeface="Georgia"/>
              </a:rPr>
              <a:t>Rinvio, ricerca di altri</a:t>
            </a:r>
            <a:r>
              <a:rPr sz="2000">
                <a:solidFill>
                  <a:srgbClr val="24324A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000" b="0">
                <a:solidFill>
                  <a:srgbClr val="24324A"/>
                </a:solidFill>
                <a:latin typeface="Georgia"/>
                <a:ea typeface="Georgia"/>
                <a:cs typeface="Georgia"/>
              </a:rPr>
              <a:t>curanti, evitamento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D17F92B-3C49-4662-8CDE-F5E406B220DD}"/>
              </a:ext>
            </a:extLst>
          </p:cNvPr>
          <p:cNvSpPr>
            <a:spLocks noGrp="1"/>
          </p:cNvSpPr>
          <p:nvPr/>
        </p:nvSpPr>
        <p:spPr>
          <a:xfrm>
            <a:off x="740466" y="4367003"/>
            <a:ext cx="10001250" cy="9525"/>
          </a:xfrm>
          <a:prstGeom prst="rect">
            <a:avLst/>
          </a:prstGeom>
          <a:solidFill>
            <a:srgbClr val="D8E1EA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3DAFBDDC-D82D-4AEC-AA25-C4EFFBEC585D}"/>
              </a:ext>
            </a:extLst>
          </p:cNvPr>
          <p:cNvSpPr>
            <a:spLocks noGrp="1"/>
          </p:cNvSpPr>
          <p:nvPr/>
        </p:nvSpPr>
        <p:spPr>
          <a:xfrm>
            <a:off x="266142" y="4666831"/>
            <a:ext cx="1165971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lnSpc>
                <a:spcPct val="150000"/>
              </a:lnSpc>
              <a:buNone/>
              <a:defRPr sz="1875" b="1">
                <a:solidFill>
                  <a:srgbClr val="637086"/>
                </a:solidFill>
              </a:defRPr>
            </a:pPr>
            <a:r>
              <a:rPr sz="2000" b="1" dirty="0" err="1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Ansia</a:t>
            </a:r>
            <a:r>
              <a:rPr sz="2000" b="1" dirty="0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 · </a:t>
            </a:r>
            <a:r>
              <a:rPr sz="2000" b="1" dirty="0" err="1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depressione</a:t>
            </a:r>
            <a:r>
              <a:rPr sz="2000" b="1" dirty="0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 · </a:t>
            </a:r>
            <a:r>
              <a:rPr sz="2000" b="1" dirty="0" err="1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vergogna</a:t>
            </a:r>
            <a:r>
              <a:rPr sz="2000" b="1" dirty="0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 · </a:t>
            </a:r>
            <a:r>
              <a:rPr sz="2000" b="1" dirty="0" err="1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insoddisfazione</a:t>
            </a:r>
            <a:r>
              <a:rPr sz="2000" b="1" dirty="0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2000" b="1" dirty="0" err="1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corporea</a:t>
            </a:r>
            <a:r>
              <a:rPr sz="2000" b="1" dirty="0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 ·</a:t>
            </a:r>
            <a:r>
              <a:rPr lang="it-IT" sz="2000" b="1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2000" b="1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stigma </a:t>
            </a:r>
            <a:r>
              <a:rPr sz="2000" b="1" dirty="0" err="1">
                <a:solidFill>
                  <a:srgbClr val="637086"/>
                </a:solidFill>
                <a:latin typeface="Georgia"/>
                <a:ea typeface="Georgia Pro Semibold"/>
                <a:cs typeface="Georgia Pro Semibold"/>
              </a:rPr>
              <a:t>interiorizzato</a:t>
            </a:r>
            <a:endParaRPr sz="2000" b="1" dirty="0">
              <a:solidFill>
                <a:srgbClr val="637086"/>
              </a:solidFill>
              <a:latin typeface="Georgia Pro Semibold"/>
              <a:ea typeface="Georgia Pro Semibold"/>
              <a:cs typeface="Georgia Pro Semibold"/>
            </a:endParaRP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529C2A2B-6717-43E4-9B8F-B97592FB969A}"/>
              </a:ext>
            </a:extLst>
          </p:cNvPr>
          <p:cNvSpPr>
            <a:spLocks noGrp="1"/>
          </p:cNvSpPr>
          <p:nvPr/>
        </p:nvSpPr>
        <p:spPr>
          <a:xfrm>
            <a:off x="549409" y="5748837"/>
            <a:ext cx="10988405" cy="847726"/>
          </a:xfrm>
          <a:prstGeom prst="roundRect">
            <a:avLst>
              <a:gd name="adj" fmla="val 12903"/>
            </a:avLst>
          </a:prstGeom>
          <a:solidFill>
            <a:srgbClr val="EAF5F3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B50B1F7-9F70-40EE-81A1-CDEDFA45AF6E}"/>
              </a:ext>
            </a:extLst>
          </p:cNvPr>
          <p:cNvSpPr>
            <a:spLocks noGrp="1"/>
          </p:cNvSpPr>
          <p:nvPr/>
        </p:nvSpPr>
        <p:spPr>
          <a:xfrm>
            <a:off x="633816" y="5929812"/>
            <a:ext cx="10883631" cy="4857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4A66AC"/>
                </a:solidFill>
              </a:defRPr>
            </a:pPr>
            <a:r>
              <a:rPr sz="2000" b="1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Evidenze</a:t>
            </a:r>
            <a:r>
              <a:rPr sz="20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2000" b="1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solide</a:t>
            </a:r>
            <a:r>
              <a:rPr sz="20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sui </a:t>
            </a:r>
            <a:r>
              <a:rPr sz="2000" b="1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processi</a:t>
            </a:r>
            <a:r>
              <a:rPr sz="20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; </a:t>
            </a:r>
            <a:r>
              <a:rPr sz="2000" b="1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limitate</a:t>
            </a:r>
            <a:r>
              <a:rPr sz="20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2000" b="1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sugli</a:t>
            </a:r>
            <a:r>
              <a:rPr sz="20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outcome </a:t>
            </a:r>
            <a:r>
              <a:rPr sz="2000" b="1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clinici</a:t>
            </a:r>
            <a:r>
              <a:rPr sz="20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2000" b="1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direttamente</a:t>
            </a:r>
            <a:r>
              <a:rPr sz="20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2000" b="1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misurati</a:t>
            </a:r>
            <a:endParaRPr sz="2000" b="1" dirty="0">
              <a:solidFill>
                <a:srgbClr val="4A66AC"/>
              </a:solidFill>
              <a:latin typeface="Georgia"/>
              <a:ea typeface="Georgia Pro Semibold"/>
              <a:cs typeface="Georgia Pro Semibold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FDCCC2DA-378F-A6B2-F713-F6D492BF152A}"/>
              </a:ext>
            </a:extLst>
          </p:cNvPr>
          <p:cNvSpPr txBox="1"/>
          <p:nvPr/>
        </p:nvSpPr>
        <p:spPr>
          <a:xfrm>
            <a:off x="8304552" y="5290862"/>
            <a:ext cx="34757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</a:rPr>
              <a:t>Phelan et al., 2015;  Fruh et al., 2021</a:t>
            </a:r>
            <a:endParaRPr lang="it-IT" sz="1400" dirty="0">
              <a:solidFill>
                <a:schemeClr val="accent1">
                  <a:lumMod val="75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E6195F59-B09D-435E-9FFB-EDF28D527C1D}"/>
              </a:ext>
            </a:extLst>
          </p:cNvPr>
          <p:cNvSpPr>
            <a:spLocks noGrp="1"/>
          </p:cNvSpPr>
          <p:nvPr/>
        </p:nvSpPr>
        <p:spPr>
          <a:xfrm>
            <a:off x="685800" y="371475"/>
            <a:ext cx="6858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5AA2AE"/>
                </a:solidFill>
              </a:defRPr>
            </a:pPr>
            <a:r>
              <a:rPr sz="1600" b="1">
                <a:solidFill>
                  <a:srgbClr val="5AA2AE"/>
                </a:solidFill>
                <a:latin typeface="Georgia"/>
                <a:ea typeface="Georgia Pro Semibold"/>
                <a:cs typeface="Georgia Pro Semibold"/>
              </a:rPr>
              <a:t>DA PORTARE CON NOI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642DC4F-D961-4B50-A34C-A03583A80177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107156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000" b="1">
                <a:solidFill>
                  <a:srgbClr val="4A66AC"/>
                </a:solidFill>
              </a:defRPr>
            </a:pPr>
            <a:r>
              <a:rPr sz="32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La </a:t>
            </a:r>
            <a:r>
              <a:rPr sz="3200" b="1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qualità</a:t>
            </a:r>
            <a:r>
              <a:rPr sz="32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della cura </a:t>
            </a:r>
            <a:r>
              <a:rPr sz="3200" b="1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dipende</a:t>
            </a:r>
            <a:r>
              <a:rPr sz="32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da </a:t>
            </a:r>
            <a:r>
              <a:rPr sz="3200" b="1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ciò</a:t>
            </a:r>
            <a:r>
              <a:rPr sz="32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3200" b="1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che</a:t>
            </a:r>
            <a:r>
              <a:rPr sz="32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3200" b="1" dirty="0" err="1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vediamo</a:t>
            </a:r>
            <a:endParaRPr sz="3200" b="1" dirty="0">
              <a:solidFill>
                <a:srgbClr val="4A66AC"/>
              </a:solidFill>
              <a:latin typeface="Georgia Pro Semibold"/>
              <a:ea typeface="Georgia Pro Semibold"/>
              <a:cs typeface="Georgia Pro Semibold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19B9D97-271D-4E28-8048-D6B79A804984}"/>
              </a:ext>
            </a:extLst>
          </p:cNvPr>
          <p:cNvSpPr>
            <a:spLocks noGrp="1"/>
          </p:cNvSpPr>
          <p:nvPr/>
        </p:nvSpPr>
        <p:spPr>
          <a:xfrm>
            <a:off x="685800" y="1409700"/>
            <a:ext cx="876300" cy="38100"/>
          </a:xfrm>
          <a:prstGeom prst="rect">
            <a:avLst/>
          </a:prstGeom>
          <a:solidFill>
            <a:srgbClr val="5AA2A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925F519-88DA-499F-891E-B7EA7C09E0A8}"/>
              </a:ext>
            </a:extLst>
          </p:cNvPr>
          <p:cNvSpPr>
            <a:spLocks noGrp="1"/>
          </p:cNvSpPr>
          <p:nvPr/>
        </p:nvSpPr>
        <p:spPr>
          <a:xfrm>
            <a:off x="758253" y="2138362"/>
            <a:ext cx="6096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5AA2AE"/>
                </a:solidFill>
              </a:defRPr>
            </a:pPr>
            <a:r>
              <a:rPr sz="2400" b="1" dirty="0">
                <a:solidFill>
                  <a:srgbClr val="5AA2AE"/>
                </a:solidFill>
                <a:latin typeface="Georgia"/>
                <a:ea typeface="Georgia Pro Semibold"/>
                <a:cs typeface="Georgia Pro Semibold"/>
              </a:rPr>
              <a:t>01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2F17886-2DDA-4521-9DE9-988E99CF9556}"/>
              </a:ext>
            </a:extLst>
          </p:cNvPr>
          <p:cNvSpPr>
            <a:spLocks noGrp="1"/>
          </p:cNvSpPr>
          <p:nvPr/>
        </p:nvSpPr>
        <p:spPr>
          <a:xfrm>
            <a:off x="1503555" y="2138362"/>
            <a:ext cx="2190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A66AC"/>
                </a:solidFill>
              </a:defRPr>
            </a:pPr>
            <a:r>
              <a:rPr sz="20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COMPLESSITÀ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C56B55E-35B3-4253-A123-86EB9F9E9F5D}"/>
              </a:ext>
            </a:extLst>
          </p:cNvPr>
          <p:cNvSpPr>
            <a:spLocks noGrp="1"/>
          </p:cNvSpPr>
          <p:nvPr/>
        </p:nvSpPr>
        <p:spPr>
          <a:xfrm>
            <a:off x="3882453" y="2305752"/>
            <a:ext cx="952500" cy="19050"/>
          </a:xfrm>
          <a:prstGeom prst="rect">
            <a:avLst/>
          </a:prstGeom>
          <a:solidFill>
            <a:srgbClr val="D8E1EA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453FAED-A971-4894-81D1-3E31B7E88181}"/>
              </a:ext>
            </a:extLst>
          </p:cNvPr>
          <p:cNvSpPr>
            <a:spLocks noGrp="1"/>
          </p:cNvSpPr>
          <p:nvPr/>
        </p:nvSpPr>
        <p:spPr>
          <a:xfrm>
            <a:off x="5162550" y="2071180"/>
            <a:ext cx="5524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0">
                <a:solidFill>
                  <a:srgbClr val="24324A"/>
                </a:solidFill>
              </a:defRPr>
            </a:pPr>
            <a:r>
              <a:rPr sz="2200" b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l’obesità</a:t>
            </a:r>
            <a:r>
              <a:rPr sz="2200" b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non </a:t>
            </a:r>
            <a:r>
              <a:rPr sz="2200" b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può</a:t>
            </a:r>
            <a:r>
              <a:rPr sz="2200" b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2200" b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essere</a:t>
            </a:r>
            <a:r>
              <a:rPr sz="2200" b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2200" b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ridotta</a:t>
            </a:r>
            <a:r>
              <a:rPr sz="2200" b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ai </a:t>
            </a:r>
            <a:r>
              <a:rPr sz="2200" b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comportamenti</a:t>
            </a:r>
            <a:r>
              <a:rPr sz="2200" b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2200" b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individuali</a:t>
            </a:r>
            <a:endParaRPr sz="2200" b="0" dirty="0">
              <a:solidFill>
                <a:srgbClr val="24324A"/>
              </a:solidFill>
              <a:latin typeface="Georgia Pro Semibold"/>
              <a:ea typeface="Georgia Pro Semibold"/>
              <a:cs typeface="Georgia Pro Semibold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8ED4995-A292-408D-B9CE-C561FCBACB6D}"/>
              </a:ext>
            </a:extLst>
          </p:cNvPr>
          <p:cNvSpPr>
            <a:spLocks noGrp="1"/>
          </p:cNvSpPr>
          <p:nvPr/>
        </p:nvSpPr>
        <p:spPr>
          <a:xfrm>
            <a:off x="758253" y="3170810"/>
            <a:ext cx="6096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5AA2AE"/>
                </a:solidFill>
              </a:defRPr>
            </a:pPr>
            <a:r>
              <a:rPr sz="2400" b="1" dirty="0">
                <a:solidFill>
                  <a:srgbClr val="5AA2AE"/>
                </a:solidFill>
                <a:latin typeface="Georgia"/>
                <a:ea typeface="Georgia Pro Semibold"/>
                <a:cs typeface="Georgia Pro Semibold"/>
              </a:rPr>
              <a:t>02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8D7896D-5DCD-47E0-86B1-ABBC1AC2CA82}"/>
              </a:ext>
            </a:extLst>
          </p:cNvPr>
          <p:cNvSpPr>
            <a:spLocks noGrp="1"/>
          </p:cNvSpPr>
          <p:nvPr/>
        </p:nvSpPr>
        <p:spPr>
          <a:xfrm>
            <a:off x="1503555" y="3154180"/>
            <a:ext cx="2190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A66AC"/>
                </a:solidFill>
              </a:defRPr>
            </a:pPr>
            <a:r>
              <a:rPr sz="20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RIFLESSIVITÀ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F9A3E32-7FF3-4237-A180-11046889EA54}"/>
              </a:ext>
            </a:extLst>
          </p:cNvPr>
          <p:cNvSpPr>
            <a:spLocks noGrp="1"/>
          </p:cNvSpPr>
          <p:nvPr/>
        </p:nvSpPr>
        <p:spPr>
          <a:xfrm>
            <a:off x="3866220" y="3354205"/>
            <a:ext cx="952500" cy="19050"/>
          </a:xfrm>
          <a:prstGeom prst="rect">
            <a:avLst/>
          </a:prstGeom>
          <a:solidFill>
            <a:srgbClr val="D8E1EA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C7CC266-A0F6-474E-BBE4-805A235D613D}"/>
              </a:ext>
            </a:extLst>
          </p:cNvPr>
          <p:cNvSpPr>
            <a:spLocks noGrp="1"/>
          </p:cNvSpPr>
          <p:nvPr/>
        </p:nvSpPr>
        <p:spPr>
          <a:xfrm>
            <a:off x="5162550" y="3144655"/>
            <a:ext cx="610208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0">
                <a:solidFill>
                  <a:srgbClr val="24324A"/>
                </a:solidFill>
              </a:defRPr>
            </a:pPr>
            <a:r>
              <a:rPr sz="2200" b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uno </a:t>
            </a:r>
            <a:r>
              <a:rPr sz="2200" b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stereotipo</a:t>
            </a:r>
            <a:r>
              <a:rPr sz="2200" b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2200" b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può</a:t>
            </a:r>
            <a:r>
              <a:rPr sz="2200" b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2200" b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trasformare</a:t>
            </a:r>
            <a:r>
              <a:rPr sz="2200" b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2200" b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un’ipotesi</a:t>
            </a:r>
            <a:r>
              <a:rPr sz="2200" b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in </a:t>
            </a:r>
            <a:r>
              <a:rPr sz="2200" b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una</a:t>
            </a:r>
            <a:r>
              <a:rPr sz="2200" b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2200" b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certezza</a:t>
            </a:r>
            <a:endParaRPr sz="2200" b="0" dirty="0">
              <a:solidFill>
                <a:srgbClr val="24324A"/>
              </a:solidFill>
              <a:latin typeface="Georgia Pro Semibold"/>
              <a:ea typeface="Georgia Pro Semibold"/>
              <a:cs typeface="Georgia Pro Semibold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F368976-3450-4E48-9FED-3D879CA772AA}"/>
              </a:ext>
            </a:extLst>
          </p:cNvPr>
          <p:cNvSpPr>
            <a:spLocks noGrp="1"/>
          </p:cNvSpPr>
          <p:nvPr/>
        </p:nvSpPr>
        <p:spPr>
          <a:xfrm>
            <a:off x="758253" y="4152900"/>
            <a:ext cx="6096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5AA2AE"/>
                </a:solidFill>
              </a:defRPr>
            </a:pPr>
            <a:r>
              <a:rPr sz="2400" b="1" dirty="0">
                <a:solidFill>
                  <a:srgbClr val="5AA2AE"/>
                </a:solidFill>
                <a:latin typeface="Georgia"/>
                <a:ea typeface="Georgia Pro Semibold"/>
                <a:cs typeface="Georgia Pro Semibold"/>
              </a:rPr>
              <a:t>03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5D4704F-8399-4054-ADA9-1022E045545C}"/>
              </a:ext>
            </a:extLst>
          </p:cNvPr>
          <p:cNvSpPr>
            <a:spLocks noGrp="1"/>
          </p:cNvSpPr>
          <p:nvPr/>
        </p:nvSpPr>
        <p:spPr>
          <a:xfrm>
            <a:off x="1529778" y="4184754"/>
            <a:ext cx="2190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A66AC"/>
                </a:solidFill>
              </a:defRPr>
            </a:pPr>
            <a:r>
              <a:rPr sz="2000" b="1" dirty="0">
                <a:solidFill>
                  <a:srgbClr val="4A66AC"/>
                </a:solidFill>
                <a:latin typeface="Georgia"/>
                <a:ea typeface="Georgia Pro Semibold"/>
                <a:cs typeface="Georgia Pro Semibold"/>
              </a:rPr>
              <a:t>RELAZIONE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D0B6EA2-F6D4-4EEE-8EC0-E74B8907A44D}"/>
              </a:ext>
            </a:extLst>
          </p:cNvPr>
          <p:cNvSpPr>
            <a:spLocks noGrp="1"/>
          </p:cNvSpPr>
          <p:nvPr/>
        </p:nvSpPr>
        <p:spPr>
          <a:xfrm>
            <a:off x="3882453" y="4384779"/>
            <a:ext cx="952500" cy="19050"/>
          </a:xfrm>
          <a:prstGeom prst="rect">
            <a:avLst/>
          </a:prstGeom>
          <a:solidFill>
            <a:srgbClr val="D8E1EA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EB457B9-FCA3-41B4-8A41-EB72172304FE}"/>
              </a:ext>
            </a:extLst>
          </p:cNvPr>
          <p:cNvSpPr>
            <a:spLocks noGrp="1"/>
          </p:cNvSpPr>
          <p:nvPr/>
        </p:nvSpPr>
        <p:spPr>
          <a:xfrm>
            <a:off x="5162551" y="4191000"/>
            <a:ext cx="610208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0">
                <a:solidFill>
                  <a:srgbClr val="24324A"/>
                </a:solidFill>
              </a:defRPr>
            </a:pPr>
            <a:r>
              <a:rPr sz="2200" b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ascolto</a:t>
            </a:r>
            <a:r>
              <a:rPr sz="2200" b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e </a:t>
            </a:r>
            <a:r>
              <a:rPr sz="2200" b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linguaggio</a:t>
            </a:r>
            <a:r>
              <a:rPr sz="2200" b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2200" b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rispettoso</a:t>
            </a:r>
            <a:r>
              <a:rPr sz="2200" b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</a:t>
            </a:r>
            <a:r>
              <a:rPr sz="2200" b="0" dirty="0" err="1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proteggono</a:t>
            </a:r>
            <a:r>
              <a:rPr sz="2200" b="0" dirty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 fiducia e accesso</a:t>
            </a:r>
            <a:endParaRPr sz="2200" b="0" dirty="0">
              <a:solidFill>
                <a:srgbClr val="24324A"/>
              </a:solidFill>
              <a:latin typeface="Georgia Pro Semibold"/>
              <a:ea typeface="Georgia Pro Semibold"/>
              <a:cs typeface="Georgia Pro Semibold"/>
            </a:endParaRP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20A13296-76BB-4C25-9E2C-55EA7BBF2B5C}"/>
              </a:ext>
            </a:extLst>
          </p:cNvPr>
          <p:cNvSpPr>
            <a:spLocks noGrp="1"/>
          </p:cNvSpPr>
          <p:nvPr/>
        </p:nvSpPr>
        <p:spPr>
          <a:xfrm>
            <a:off x="758253" y="5132960"/>
            <a:ext cx="6096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E77D6A"/>
                </a:solidFill>
              </a:defRPr>
            </a:pPr>
            <a:r>
              <a:rPr sz="2400" b="1" dirty="0">
                <a:solidFill>
                  <a:srgbClr val="E77D6A"/>
                </a:solidFill>
                <a:latin typeface="Georgia"/>
                <a:ea typeface="Georgia Pro Semibold"/>
                <a:cs typeface="Georgia Pro Semibold"/>
              </a:rPr>
              <a:t>04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51997B9-389C-4E96-B8D4-376B915F6BDB}"/>
              </a:ext>
            </a:extLst>
          </p:cNvPr>
          <p:cNvSpPr>
            <a:spLocks noGrp="1"/>
          </p:cNvSpPr>
          <p:nvPr/>
        </p:nvSpPr>
        <p:spPr>
          <a:xfrm>
            <a:off x="1390650" y="5152010"/>
            <a:ext cx="247557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A66AC"/>
                </a:solidFill>
              </a:defRPr>
            </a:pPr>
            <a:r>
              <a:rPr sz="2000" b="1" dirty="0">
                <a:solidFill>
                  <a:srgbClr val="FF0000"/>
                </a:solidFill>
                <a:latin typeface="Georgia"/>
                <a:ea typeface="Georgia Pro Semibold"/>
                <a:cs typeface="Georgia Pro Semibold"/>
              </a:rPr>
              <a:t>ACCESSIBILITÀ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59572602-3680-4E67-92DB-D01C69E12E95}"/>
              </a:ext>
            </a:extLst>
          </p:cNvPr>
          <p:cNvSpPr>
            <a:spLocks noGrp="1"/>
          </p:cNvSpPr>
          <p:nvPr/>
        </p:nvSpPr>
        <p:spPr>
          <a:xfrm>
            <a:off x="3882453" y="5342510"/>
            <a:ext cx="952500" cy="19050"/>
          </a:xfrm>
          <a:prstGeom prst="rect">
            <a:avLst/>
          </a:prstGeom>
          <a:solidFill>
            <a:srgbClr val="D8E1EA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AB32D99F-2FF4-4F6B-963F-A731D2292CA4}"/>
              </a:ext>
            </a:extLst>
          </p:cNvPr>
          <p:cNvSpPr>
            <a:spLocks noGrp="1"/>
          </p:cNvSpPr>
          <p:nvPr/>
        </p:nvSpPr>
        <p:spPr>
          <a:xfrm>
            <a:off x="5162550" y="5088009"/>
            <a:ext cx="6320141" cy="5471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950" b="0">
                <a:solidFill>
                  <a:srgbClr val="24324A"/>
                </a:solidFill>
              </a:defRPr>
            </a:pPr>
            <a:r>
              <a:rPr sz="2200" b="0">
                <a:solidFill>
                  <a:srgbClr val="24324A"/>
                </a:solidFill>
                <a:latin typeface="Georgia"/>
                <a:ea typeface="Georgia Pro Semibold"/>
                <a:cs typeface="Georgia Pro Semibold"/>
              </a:rPr>
              <a:t>ambienti e procedure devono accogliere ogni corpo in sicurezza</a:t>
            </a:r>
            <a:endParaRPr sz="2200" b="0">
              <a:solidFill>
                <a:srgbClr val="24324A"/>
              </a:solidFill>
              <a:latin typeface="Georgia Pro Semibold"/>
              <a:ea typeface="Georgia Pro Semibold"/>
              <a:cs typeface="Georgia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2212259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BAE2687B-A410-88DE-AC23-DC2843A43920}"/>
              </a:ext>
            </a:extLst>
          </p:cNvPr>
          <p:cNvSpPr txBox="1"/>
          <p:nvPr/>
        </p:nvSpPr>
        <p:spPr>
          <a:xfrm>
            <a:off x="3049250" y="1585675"/>
            <a:ext cx="6093500" cy="3686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 sz="2850" b="1">
                <a:solidFill>
                  <a:srgbClr val="4A66AC"/>
                </a:solidFill>
              </a:defRPr>
            </a:pPr>
            <a:r>
              <a:rPr lang="it-IT" sz="4000" b="1" dirty="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LA QUALITÀ</a:t>
            </a:r>
          </a:p>
          <a:p>
            <a:pPr algn="ctr">
              <a:lnSpc>
                <a:spcPct val="150000"/>
              </a:lnSpc>
              <a:defRPr sz="2850" b="1">
                <a:solidFill>
                  <a:srgbClr val="4A66AC"/>
                </a:solidFill>
              </a:defRPr>
            </a:pPr>
            <a:r>
              <a:rPr lang="it-IT" sz="4000" b="1" dirty="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DELL’ASSISTENZA</a:t>
            </a:r>
          </a:p>
          <a:p>
            <a:pPr algn="ctr">
              <a:lnSpc>
                <a:spcPct val="150000"/>
              </a:lnSpc>
              <a:defRPr sz="2850" b="1">
                <a:solidFill>
                  <a:srgbClr val="4A66AC"/>
                </a:solidFill>
              </a:defRPr>
            </a:pPr>
            <a:r>
              <a:rPr lang="it-IT" sz="4000" b="1" dirty="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NON PUÒ DIPENDERE</a:t>
            </a:r>
          </a:p>
          <a:p>
            <a:pPr algn="ctr">
              <a:lnSpc>
                <a:spcPct val="150000"/>
              </a:lnSpc>
              <a:defRPr sz="2850" b="1">
                <a:solidFill>
                  <a:srgbClr val="4A66AC"/>
                </a:solidFill>
              </a:defRPr>
            </a:pPr>
            <a:r>
              <a:rPr lang="it-IT" sz="4000" b="1" dirty="0">
                <a:solidFill>
                  <a:srgbClr val="4A66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Semibold" panose="02040702050405020303" pitchFamily="18" charset="0"/>
              </a:rPr>
              <a:t>DAL PESO</a:t>
            </a:r>
            <a:endParaRPr lang="it-IT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7415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10069" y="1478479"/>
            <a:ext cx="5562600" cy="3227514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it-IT" dirty="0">
                <a:latin typeface="Georgia" panose="02040502050405020303" pitchFamily="18" charset="0"/>
              </a:rPr>
              <a:t>Grazie per l’attenzione!</a:t>
            </a:r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lu cal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>
          <a:solidFill>
            <a:schemeClr val="phClr"/>
          </a:solidFill>
          <a:prstDash val="solid"/>
        </a:ln>
        <a:ln w="15875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lu cal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>
          <a:solidFill>
            <a:schemeClr val="phClr"/>
          </a:solidFill>
          <a:prstDash val="solid"/>
        </a:ln>
        <a:ln w="15875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2103</Words>
  <Application>Microsoft Office PowerPoint</Application>
  <DocSecurity>0</DocSecurity>
  <PresentationFormat>Widescreen</PresentationFormat>
  <Paragraphs>162</Paragraphs>
  <Slides>13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8" baseType="lpstr">
      <vt:lpstr>Calibri</vt:lpstr>
      <vt:lpstr>Georgia</vt:lpstr>
      <vt:lpstr>Georgia Pro Semibold</vt:lpstr>
      <vt:lpstr>Wingdings</vt:lpstr>
      <vt:lpstr>RetrospectVTI</vt:lpstr>
      <vt:lpstr>HEALTH AT EVERY SIZE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maria fusco</cp:lastModifiedBy>
  <cp:revision>1</cp:revision>
  <dcterms:created xsi:type="dcterms:W3CDTF">2026-09-08T09:08:51Z</dcterms:created>
  <dcterms:modified xsi:type="dcterms:W3CDTF">2026-09-17T09:09:57Z</dcterms:modified>
</cp:coreProperties>
</file>